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9" r:id="rId2"/>
    <p:sldId id="311" r:id="rId3"/>
    <p:sldId id="316" r:id="rId4"/>
    <p:sldId id="331" r:id="rId5"/>
    <p:sldId id="336" r:id="rId6"/>
    <p:sldId id="332" r:id="rId7"/>
    <p:sldId id="325" r:id="rId8"/>
    <p:sldId id="269" r:id="rId9"/>
    <p:sldId id="318" r:id="rId10"/>
    <p:sldId id="312" r:id="rId11"/>
    <p:sldId id="313" r:id="rId12"/>
    <p:sldId id="321" r:id="rId13"/>
    <p:sldId id="272" r:id="rId14"/>
    <p:sldId id="307" r:id="rId15"/>
    <p:sldId id="278" r:id="rId16"/>
    <p:sldId id="337" r:id="rId17"/>
    <p:sldId id="338" r:id="rId18"/>
    <p:sldId id="322" r:id="rId19"/>
    <p:sldId id="279" r:id="rId20"/>
    <p:sldId id="327" r:id="rId21"/>
    <p:sldId id="323" r:id="rId22"/>
    <p:sldId id="288" r:id="rId23"/>
    <p:sldId id="324" r:id="rId24"/>
    <p:sldId id="330" r:id="rId25"/>
    <p:sldId id="291" r:id="rId26"/>
    <p:sldId id="335" r:id="rId27"/>
  </p:sldIdLst>
  <p:sldSz cx="9906000" cy="6858000" type="A4"/>
  <p:notesSz cx="6797675" cy="9926638"/>
  <p:defaultTextStyle>
    <a:defPPr>
      <a:defRPr lang="de-DE"/>
    </a:defPPr>
    <a:lvl1pPr algn="ctr" rtl="0" fontAlgn="base">
      <a:lnSpc>
        <a:spcPct val="110000"/>
      </a:lnSpc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ctr" rtl="0" fontAlgn="base">
      <a:lnSpc>
        <a:spcPct val="110000"/>
      </a:lnSpc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ctr" rtl="0" fontAlgn="base">
      <a:lnSpc>
        <a:spcPct val="110000"/>
      </a:lnSpc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ctr" rtl="0" fontAlgn="base">
      <a:lnSpc>
        <a:spcPct val="110000"/>
      </a:lnSpc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ctr" rtl="0" fontAlgn="base">
      <a:lnSpc>
        <a:spcPct val="110000"/>
      </a:lnSpc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162" userDrawn="1">
          <p15:clr>
            <a:srgbClr val="A4A3A4"/>
          </p15:clr>
        </p15:guide>
        <p15:guide id="2" orient="horz" pos="3748" userDrawn="1">
          <p15:clr>
            <a:srgbClr val="A4A3A4"/>
          </p15:clr>
        </p15:guide>
        <p15:guide id="3" pos="353" userDrawn="1">
          <p15:clr>
            <a:srgbClr val="A4A3A4"/>
          </p15:clr>
        </p15:guide>
        <p15:guide id="4" pos="60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E6E8"/>
    <a:srgbClr val="59737D"/>
    <a:srgbClr val="7F7F7F"/>
    <a:srgbClr val="3C5A66"/>
    <a:srgbClr val="D26400"/>
    <a:srgbClr val="B40000"/>
    <a:srgbClr val="8C2350"/>
    <a:srgbClr val="C4CDD1"/>
    <a:srgbClr val="9DAC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Designformatvorlage 1 - Akz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Designformatvorlage 1 - Akz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59" autoAdjust="0"/>
    <p:restoredTop sz="94660"/>
  </p:normalViewPr>
  <p:slideViewPr>
    <p:cSldViewPr showGuides="1">
      <p:cViewPr varScale="1">
        <p:scale>
          <a:sx n="116" d="100"/>
          <a:sy n="116" d="100"/>
        </p:scale>
        <p:origin x="1272" y="84"/>
      </p:cViewPr>
      <p:guideLst>
        <p:guide orient="horz" pos="1162"/>
        <p:guide orient="horz" pos="3748"/>
        <p:guide pos="353"/>
        <p:guide pos="60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124" d="100"/>
          <a:sy n="124" d="100"/>
        </p:scale>
        <p:origin x="-4872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system.local\dfs\SI\MAKP-91660\MAKP-91660\Azubi\Weinrich\Herr%20Gielow\KV-Zusatz\Beitr&#228;g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 sz="1400" b="0" i="0" kern="1200" spc="0" baseline="0" dirty="0" smtClean="0">
                <a:solidFill>
                  <a:srgbClr val="595959"/>
                </a:solidFill>
                <a:effectLst/>
              </a:rPr>
              <a:t>Beitragsentwicklung (für 32-jährige(n) Mann / Frau)</a:t>
            </a:r>
            <a:endParaRPr lang="de-DE" sz="1400" dirty="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Tabelle1!$B$29</c:f>
              <c:strCache>
                <c:ptCount val="1"/>
                <c:pt idx="0">
                  <c:v>ZahnBASISpur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Tabelle1!$C$28:$G$28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Tabelle1!$C$29:$G$29</c:f>
              <c:numCache>
                <c:formatCode>_("€"* #,##0.00_);_("€"* \(#,##0.00\);_("€"* "-"??_);_(@_)</c:formatCode>
                <c:ptCount val="5"/>
                <c:pt idx="0">
                  <c:v>5.24</c:v>
                </c:pt>
                <c:pt idx="1">
                  <c:v>5.24</c:v>
                </c:pt>
                <c:pt idx="2">
                  <c:v>5.24</c:v>
                </c:pt>
                <c:pt idx="3">
                  <c:v>5.24</c:v>
                </c:pt>
                <c:pt idx="4">
                  <c:v>5.24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Tabelle1!$B$30</c:f>
              <c:strCache>
                <c:ptCount val="1"/>
                <c:pt idx="0">
                  <c:v>ZahnSTARTpur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Tabelle1!$C$28:$G$28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Tabelle1!$C$30:$G$30</c:f>
              <c:numCache>
                <c:formatCode>_("€"* #,##0.00_);_("€"* \(#,##0.00\);_("€"* "-"??_);_(@_)</c:formatCode>
                <c:ptCount val="5"/>
                <c:pt idx="0">
                  <c:v>6.14</c:v>
                </c:pt>
                <c:pt idx="1">
                  <c:v>6.14</c:v>
                </c:pt>
                <c:pt idx="2">
                  <c:v>6.14</c:v>
                </c:pt>
                <c:pt idx="3">
                  <c:v>6.14</c:v>
                </c:pt>
                <c:pt idx="4">
                  <c:v>6.14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Tabelle1!$B$31</c:f>
              <c:strCache>
                <c:ptCount val="1"/>
                <c:pt idx="0">
                  <c:v>ZahnPLUS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Tabelle1!$C$28:$G$28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Tabelle1!$C$31:$G$31</c:f>
              <c:numCache>
                <c:formatCode>_("€"* #,##0.00_);_("€"* \(#,##0.00\);_("€"* "-"??_);_(@_)</c:formatCode>
                <c:ptCount val="5"/>
                <c:pt idx="0">
                  <c:v>26.32</c:v>
                </c:pt>
                <c:pt idx="1">
                  <c:v>26.32</c:v>
                </c:pt>
                <c:pt idx="2">
                  <c:v>26.32</c:v>
                </c:pt>
                <c:pt idx="3">
                  <c:v>26.32</c:v>
                </c:pt>
                <c:pt idx="4">
                  <c:v>26.32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Tabelle1!$B$32</c:f>
              <c:strCache>
                <c:ptCount val="1"/>
                <c:pt idx="0">
                  <c:v>ZahnPLUSpur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Tabelle1!$C$28:$G$28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Tabelle1!$C$32:$G$32</c:f>
              <c:numCache>
                <c:formatCode>_("€"* #,##0.00_);_("€"* \(#,##0.00\);_("€"* "-"??_);_(@_)</c:formatCode>
                <c:ptCount val="5"/>
                <c:pt idx="0">
                  <c:v>12.75</c:v>
                </c:pt>
                <c:pt idx="1">
                  <c:v>12.75</c:v>
                </c:pt>
                <c:pt idx="2">
                  <c:v>12.75</c:v>
                </c:pt>
                <c:pt idx="3">
                  <c:v>12.75</c:v>
                </c:pt>
                <c:pt idx="4">
                  <c:v>12.75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Tabelle1!$B$33</c:f>
              <c:strCache>
                <c:ptCount val="1"/>
                <c:pt idx="0">
                  <c:v>ZahnTOP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Tabelle1!$C$28:$G$28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Tabelle1!$C$33:$G$33</c:f>
              <c:numCache>
                <c:formatCode>_("€"* #,##0.00_);_("€"* \(#,##0.00\);_("€"* "-"??_);_(@_)</c:formatCode>
                <c:ptCount val="5"/>
                <c:pt idx="0">
                  <c:v>40.36</c:v>
                </c:pt>
                <c:pt idx="1">
                  <c:v>40.36</c:v>
                </c:pt>
                <c:pt idx="2">
                  <c:v>36.01</c:v>
                </c:pt>
                <c:pt idx="3">
                  <c:v>36.01</c:v>
                </c:pt>
                <c:pt idx="4">
                  <c:v>36.01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Tabelle1!$B$34</c:f>
              <c:strCache>
                <c:ptCount val="1"/>
                <c:pt idx="0">
                  <c:v>ZahnTOPpur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Tabelle1!$C$28:$G$28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Tabelle1!$C$34:$G$34</c:f>
              <c:numCache>
                <c:formatCode>_("€"* #,##0.00_);_("€"* \(#,##0.00\);_("€"* "-"??_);_(@_)</c:formatCode>
                <c:ptCount val="5"/>
                <c:pt idx="0">
                  <c:v>19.14</c:v>
                </c:pt>
                <c:pt idx="1">
                  <c:v>19.14</c:v>
                </c:pt>
                <c:pt idx="2">
                  <c:v>15.24</c:v>
                </c:pt>
                <c:pt idx="3">
                  <c:v>15.24</c:v>
                </c:pt>
                <c:pt idx="4">
                  <c:v>15.24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8877144"/>
        <c:axId val="170184488"/>
      </c:lineChart>
      <c:catAx>
        <c:axId val="168877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70184488"/>
        <c:crosses val="autoZero"/>
        <c:auto val="1"/>
        <c:lblAlgn val="ctr"/>
        <c:lblOffset val="100"/>
        <c:noMultiLvlLbl val="0"/>
      </c:catAx>
      <c:valAx>
        <c:axId val="170184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\ &quot;€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68877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0836" cy="508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defRPr sz="1000"/>
            </a:lvl1pPr>
          </a:lstStyle>
          <a:p>
            <a:endParaRPr lang="de-DE" altLang="de-DE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6839" y="1"/>
            <a:ext cx="2970836" cy="508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000"/>
            </a:lvl1pPr>
          </a:lstStyle>
          <a:p>
            <a:endParaRPr lang="de-DE" altLang="de-DE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18243"/>
            <a:ext cx="2970836" cy="508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defRPr sz="1000"/>
            </a:lvl1pPr>
          </a:lstStyle>
          <a:p>
            <a:endParaRPr lang="de-DE" altLang="de-DE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6840" y="9418243"/>
            <a:ext cx="2969263" cy="508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000"/>
            </a:lvl1pPr>
          </a:lstStyle>
          <a:p>
            <a:fld id="{D6AF175E-AF4E-417F-9980-D3EEF4030B9D}" type="slidenum">
              <a:rPr lang="de-DE" altLang="de-DE"/>
              <a:pPr/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2559134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0836" cy="508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defRPr sz="1000"/>
            </a:lvl1pPr>
          </a:lstStyle>
          <a:p>
            <a:endParaRPr lang="de-DE" altLang="de-DE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26839" y="1"/>
            <a:ext cx="2970836" cy="508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000"/>
            </a:lvl1pPr>
          </a:lstStyle>
          <a:p>
            <a:endParaRPr lang="de-DE" altLang="de-DE" dirty="0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41363" y="730250"/>
            <a:ext cx="5314950" cy="36798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2445" y="4728940"/>
            <a:ext cx="4852785" cy="4377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 smtClean="0"/>
              <a:t>Textmasterformate durch Klicken bearbeiten</a:t>
            </a:r>
          </a:p>
          <a:p>
            <a:pPr lvl="1"/>
            <a:r>
              <a:rPr lang="de-DE" altLang="de-DE" dirty="0" smtClean="0"/>
              <a:t>Zweite Ebene</a:t>
            </a:r>
          </a:p>
          <a:p>
            <a:pPr lvl="2"/>
            <a:r>
              <a:rPr lang="de-DE" altLang="de-DE" dirty="0" smtClean="0"/>
              <a:t>Dritte Ebene</a:t>
            </a:r>
          </a:p>
          <a:p>
            <a:pPr lvl="3"/>
            <a:r>
              <a:rPr lang="de-DE" altLang="de-DE" dirty="0" smtClean="0"/>
              <a:t>Vierte Ebene</a:t>
            </a:r>
          </a:p>
          <a:p>
            <a:pPr lvl="4"/>
            <a:r>
              <a:rPr lang="de-DE" altLang="de-DE" dirty="0" smtClean="0"/>
              <a:t>Fünfte Ebene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18243"/>
            <a:ext cx="2970836" cy="508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defRPr sz="1000"/>
            </a:lvl1pPr>
          </a:lstStyle>
          <a:p>
            <a:endParaRPr lang="de-DE" altLang="de-DE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6839" y="9418243"/>
            <a:ext cx="2970836" cy="508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000"/>
            </a:lvl1pPr>
          </a:lstStyle>
          <a:p>
            <a:fld id="{314C52C9-2A93-411D-9726-F06F86CA61DC}" type="slidenum">
              <a:rPr lang="de-DE" altLang="de-DE"/>
              <a:pPr/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6979996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2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179388" indent="-177800" algn="l" rtl="0" fontAlgn="base">
      <a:spcBef>
        <a:spcPct val="20000"/>
      </a:spcBef>
      <a:spcAft>
        <a:spcPct val="0"/>
      </a:spcAft>
      <a:buSzPct val="80000"/>
      <a:buFont typeface="Wingdings" pitchFamily="2" charset="2"/>
      <a:buChar char="§"/>
      <a:defRPr sz="1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358775" indent="-177800" algn="l" rtl="0" fontAlgn="base">
      <a:spcBef>
        <a:spcPct val="20000"/>
      </a:spcBef>
      <a:spcAft>
        <a:spcPct val="0"/>
      </a:spcAft>
      <a:buSzPct val="80000"/>
      <a:buFont typeface="Wingdings" pitchFamily="2" charset="2"/>
      <a:buChar char="§"/>
      <a:defRPr sz="1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538163" indent="-177800" algn="l" rtl="0" fontAlgn="base">
      <a:spcBef>
        <a:spcPct val="20000"/>
      </a:spcBef>
      <a:spcAft>
        <a:spcPct val="0"/>
      </a:spcAft>
      <a:buSzPct val="80000"/>
      <a:buFont typeface="Wingdings" pitchFamily="2" charset="2"/>
      <a:buChar char="§"/>
      <a:defRPr sz="1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717550" indent="-177800" algn="l" rtl="0" fontAlgn="base">
      <a:spcBef>
        <a:spcPct val="20000"/>
      </a:spcBef>
      <a:spcAft>
        <a:spcPct val="0"/>
      </a:spcAft>
      <a:buSzPct val="80000"/>
      <a:buFont typeface="Wingdings" pitchFamily="2" charset="2"/>
      <a:buChar char="§"/>
      <a:defRPr sz="1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560389" y="2397600"/>
            <a:ext cx="9072562" cy="1044000"/>
          </a:xfrm>
        </p:spPr>
        <p:txBody>
          <a:bodyPr bIns="0"/>
          <a:lstStyle>
            <a:lvl1pPr>
              <a:defRPr/>
            </a:lvl1pPr>
          </a:lstStyle>
          <a:p>
            <a:pPr lvl="0"/>
            <a:r>
              <a:rPr lang="de-DE" altLang="de-DE" noProof="0" dirty="0" smtClean="0"/>
              <a:t>Titel durch Klicken bearbeiten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60389" y="3500440"/>
            <a:ext cx="9072562" cy="1081087"/>
          </a:xfrm>
        </p:spPr>
        <p:txBody>
          <a:bodyPr/>
          <a:lstStyle>
            <a:lvl1pPr>
              <a:lnSpc>
                <a:spcPct val="110000"/>
              </a:lnSpc>
              <a:spcBef>
                <a:spcPct val="0"/>
              </a:spcBef>
              <a:defRPr sz="2000"/>
            </a:lvl1pPr>
          </a:lstStyle>
          <a:p>
            <a:pPr lvl="0"/>
            <a:r>
              <a:rPr lang="de-DE" altLang="de-DE" noProof="0" smtClean="0"/>
              <a:t>Formatvorlage des Untertitelmasters durch Klicken bearbeiten</a:t>
            </a:r>
          </a:p>
        </p:txBody>
      </p:sp>
      <p:sp>
        <p:nvSpPr>
          <p:cNvPr id="4" name="Datumsplatzhalter 1"/>
          <p:cNvSpPr>
            <a:spLocks noGrp="1"/>
          </p:cNvSpPr>
          <p:nvPr>
            <p:ph type="dt" sz="half" idx="2"/>
          </p:nvPr>
        </p:nvSpPr>
        <p:spPr>
          <a:xfrm>
            <a:off x="8769424" y="6333180"/>
            <a:ext cx="10075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7828F6-CEE2-46CD-A6A1-FD3ACA4E7EA6}" type="datetimeFigureOut">
              <a:rPr lang="de-DE" smtClean="0"/>
              <a:t>20.08.2018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03783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88973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altsverzeichn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44726" indent="-244726">
              <a:spcBef>
                <a:spcPts val="2215"/>
              </a:spcBef>
              <a:buFont typeface="+mj-lt"/>
              <a:buAutoNum type="arabicPeriod"/>
              <a:defRPr sz="2000"/>
            </a:lvl1pPr>
            <a:lvl2pPr marL="410318" indent="-164127">
              <a:defRPr sz="2000"/>
            </a:lvl2pPr>
            <a:lvl3pPr marL="583238" indent="-164127">
              <a:defRPr sz="2000"/>
            </a:lvl3pPr>
            <a:lvl4pPr marL="741503" indent="-164127">
              <a:defRPr sz="2000"/>
            </a:lvl4pPr>
            <a:lvl5pPr marL="914423" indent="-164127">
              <a:defRPr sz="20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58296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grafische Eleme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560389" y="1773238"/>
            <a:ext cx="9072562" cy="4176712"/>
          </a:xfrm>
        </p:spPr>
        <p:txBody>
          <a:bodyPr/>
          <a:lstStyle>
            <a:lvl1pPr marL="201171" indent="-201171">
              <a:spcBef>
                <a:spcPts val="1800"/>
              </a:spcBef>
              <a:buSzPct val="80000"/>
              <a:buFont typeface="Wingdings" panose="05000000000000000000" pitchFamily="2" charset="2"/>
              <a:buChar char="§"/>
              <a:defRPr/>
            </a:lvl1pPr>
            <a:lvl2pPr marL="333301" indent="-133321">
              <a:defRPr/>
            </a:lvl2pPr>
            <a:lvl3pPr marL="473764" indent="-133321">
              <a:defRPr/>
            </a:lvl3pPr>
            <a:lvl4pPr marL="602323" indent="-133321">
              <a:defRPr/>
            </a:lvl4pPr>
            <a:lvl5pPr marL="742785" indent="-133321"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19808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560387" y="1773238"/>
            <a:ext cx="4407000" cy="4176712"/>
          </a:xfrm>
        </p:spPr>
        <p:txBody>
          <a:bodyPr/>
          <a:lstStyle>
            <a:lvl1pPr marL="201171" indent="-201171">
              <a:spcBef>
                <a:spcPts val="1800"/>
              </a:spcBef>
              <a:buSzPct val="80000"/>
              <a:buFont typeface="Wingdings" panose="05000000000000000000" pitchFamily="2" charset="2"/>
              <a:buChar char="§"/>
              <a:defRPr/>
            </a:lvl1pPr>
            <a:lvl2pPr marL="333301" indent="-133321">
              <a:defRPr/>
            </a:lvl2pPr>
            <a:lvl3pPr marL="473764" indent="-133321">
              <a:defRPr/>
            </a:lvl3pPr>
            <a:lvl4pPr marL="602323" indent="-133321">
              <a:defRPr/>
            </a:lvl4pPr>
            <a:lvl5pPr marL="742785" indent="-133321"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idx="12"/>
          </p:nvPr>
        </p:nvSpPr>
        <p:spPr>
          <a:xfrm>
            <a:off x="5226520" y="1773238"/>
            <a:ext cx="4407000" cy="4176712"/>
          </a:xfrm>
        </p:spPr>
        <p:txBody>
          <a:bodyPr/>
          <a:lstStyle>
            <a:lvl1pPr marL="201171" indent="-201171">
              <a:spcBef>
                <a:spcPts val="1800"/>
              </a:spcBef>
              <a:buSzPct val="80000"/>
              <a:buFont typeface="Wingdings" panose="05000000000000000000" pitchFamily="2" charset="2"/>
              <a:buChar char="§"/>
              <a:defRPr/>
            </a:lvl1pPr>
            <a:lvl2pPr marL="333301" indent="-133321">
              <a:defRPr/>
            </a:lvl2pPr>
            <a:lvl3pPr marL="473764" indent="-133321">
              <a:defRPr/>
            </a:lvl3pPr>
            <a:lvl4pPr marL="602323" indent="-133321">
              <a:defRPr/>
            </a:lvl4pPr>
            <a:lvl5pPr marL="742785" indent="-133321"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26708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 bwMode="auto">
          <a:xfrm>
            <a:off x="0" y="0"/>
            <a:ext cx="9906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636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el und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560389" y="1773238"/>
            <a:ext cx="9072562" cy="4176712"/>
          </a:xfrm>
        </p:spPr>
        <p:txBody>
          <a:bodyPr/>
          <a:lstStyle>
            <a:lvl1pPr marL="201171" indent="-201171">
              <a:spcBef>
                <a:spcPts val="1800"/>
              </a:spcBef>
              <a:buFont typeface="Wingdings" panose="05000000000000000000" pitchFamily="2" charset="2"/>
              <a:buChar char="§"/>
              <a:defRPr sz="2000"/>
            </a:lvl1pPr>
            <a:lvl2pPr marL="333301" indent="-133321">
              <a:defRPr sz="1800"/>
            </a:lvl2pPr>
            <a:lvl3pPr marL="473764" indent="-133321">
              <a:defRPr sz="1600"/>
            </a:lvl3pPr>
            <a:lvl4pPr marL="602323" indent="-133321">
              <a:defRPr sz="1600"/>
            </a:lvl4pPr>
            <a:lvl5pPr marL="742785" indent="-133321">
              <a:defRPr sz="16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00533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560389" y="2314972"/>
            <a:ext cx="9072562" cy="756000"/>
          </a:xfrm>
        </p:spPr>
        <p:txBody>
          <a:bodyPr bIns="0"/>
          <a:lstStyle>
            <a:lvl1pPr>
              <a:defRPr sz="3600"/>
            </a:lvl1pPr>
          </a:lstStyle>
          <a:p>
            <a:pPr lvl="0"/>
            <a:r>
              <a:rPr lang="de-DE" altLang="de-DE" noProof="0" dirty="0" smtClean="0"/>
              <a:t>Titel durch Klicken bearbeiten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60389" y="3140969"/>
            <a:ext cx="9072562" cy="1081087"/>
          </a:xfrm>
        </p:spPr>
        <p:txBody>
          <a:bodyPr/>
          <a:lstStyle>
            <a:lvl1pPr>
              <a:lnSpc>
                <a:spcPct val="110000"/>
              </a:lnSpc>
              <a:spcBef>
                <a:spcPct val="0"/>
              </a:spcBef>
              <a:defRPr sz="2400"/>
            </a:lvl1pPr>
          </a:lstStyle>
          <a:p>
            <a:pPr lvl="0"/>
            <a:r>
              <a:rPr lang="de-DE" altLang="de-DE" noProof="0" smtClean="0"/>
              <a:t>Formatvorlage des Untertitelmasters durch Klicken bearbeiten</a:t>
            </a:r>
            <a:endParaRPr lang="de-DE" altLang="de-DE" noProof="0" dirty="0" smtClean="0"/>
          </a:p>
        </p:txBody>
      </p:sp>
    </p:spTree>
    <p:extLst>
      <p:ext uri="{BB962C8B-B14F-4D97-AF65-F5344CB8AC3E}">
        <p14:creationId xmlns:p14="http://schemas.microsoft.com/office/powerpoint/2010/main" val="38298448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7"/>
          <p:cNvSpPr>
            <a:spLocks noGrp="1"/>
          </p:cNvSpPr>
          <p:nvPr>
            <p:ph type="pic" sz="quarter" idx="12"/>
          </p:nvPr>
        </p:nvSpPr>
        <p:spPr>
          <a:xfrm>
            <a:off x="560388" y="1196976"/>
            <a:ext cx="4248150" cy="4752975"/>
          </a:xfrm>
          <a:solidFill>
            <a:schemeClr val="bg2"/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de-DE" dirty="0" smtClean="0"/>
              <a:t>Bild durch Klicken auf Symbol hinzufügen</a:t>
            </a:r>
            <a:endParaRPr lang="de-DE" dirty="0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5384801" y="2349500"/>
            <a:ext cx="4248150" cy="1943596"/>
          </a:xfrm>
        </p:spPr>
        <p:txBody>
          <a:bodyPr bIns="0"/>
          <a:lstStyle>
            <a:lvl1pPr>
              <a:defRPr/>
            </a:lvl1pPr>
          </a:lstStyle>
          <a:p>
            <a:pPr lvl="0"/>
            <a:r>
              <a:rPr lang="de-DE" altLang="de-DE" noProof="0" dirty="0" smtClean="0"/>
              <a:t>Titel durch Klicken bearbeiten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84801" y="4345650"/>
            <a:ext cx="4248150" cy="1604300"/>
          </a:xfrm>
        </p:spPr>
        <p:txBody>
          <a:bodyPr/>
          <a:lstStyle>
            <a:lvl1pPr>
              <a:lnSpc>
                <a:spcPct val="110000"/>
              </a:lnSpc>
              <a:spcBef>
                <a:spcPct val="0"/>
              </a:spcBef>
              <a:defRPr sz="2000"/>
            </a:lvl1pPr>
          </a:lstStyle>
          <a:p>
            <a:pPr lvl="0"/>
            <a:r>
              <a:rPr lang="de-DE" altLang="de-DE" noProof="0" smtClean="0"/>
              <a:t>Formatvorlage des Untertitelmasters durch Klicken bearbeiten</a:t>
            </a:r>
            <a:endParaRPr lang="de-DE" altLang="de-DE" noProof="0" dirty="0" smtClean="0"/>
          </a:p>
        </p:txBody>
      </p:sp>
    </p:spTree>
    <p:extLst>
      <p:ext uri="{BB962C8B-B14F-4D97-AF65-F5344CB8AC3E}">
        <p14:creationId xmlns:p14="http://schemas.microsoft.com/office/powerpoint/2010/main" val="16207275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3428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Unter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0389" y="1098000"/>
            <a:ext cx="9072562" cy="504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60389" y="2084400"/>
            <a:ext cx="9072562" cy="38655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60389" y="1531127"/>
            <a:ext cx="9072562" cy="415149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de-DE" dirty="0" smtClean="0"/>
              <a:t>Zwischenüberschrift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248218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60388" y="1773238"/>
            <a:ext cx="4464051" cy="417671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2"/>
          </p:nvPr>
        </p:nvSpPr>
        <p:spPr>
          <a:xfrm>
            <a:off x="5384801" y="1844674"/>
            <a:ext cx="4248150" cy="4105275"/>
          </a:xfrm>
          <a:solidFill>
            <a:schemeClr val="bg2"/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de-DE" dirty="0" smtClean="0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34800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zeiliger Titel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0389" y="1098000"/>
            <a:ext cx="9072562" cy="612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2"/>
          </p:nvPr>
        </p:nvSpPr>
        <p:spPr>
          <a:xfrm>
            <a:off x="560389" y="1844674"/>
            <a:ext cx="9072562" cy="4105275"/>
          </a:xfrm>
          <a:solidFill>
            <a:schemeClr val="bg2"/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de-DE" dirty="0" smtClean="0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056087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zeiliger Titel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0389" y="1098000"/>
            <a:ext cx="9072562" cy="1116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2"/>
          </p:nvPr>
        </p:nvSpPr>
        <p:spPr>
          <a:xfrm>
            <a:off x="560389" y="2276475"/>
            <a:ext cx="9072562" cy="3673474"/>
          </a:xfrm>
          <a:solidFill>
            <a:schemeClr val="bg2"/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de-DE" dirty="0" smtClean="0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0432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7"/>
          <p:cNvSpPr>
            <a:spLocks noGrp="1"/>
          </p:cNvSpPr>
          <p:nvPr>
            <p:ph type="pic" sz="quarter" idx="12"/>
          </p:nvPr>
        </p:nvSpPr>
        <p:spPr>
          <a:xfrm>
            <a:off x="560389" y="1196975"/>
            <a:ext cx="9072562" cy="4752974"/>
          </a:xfrm>
          <a:solidFill>
            <a:schemeClr val="bg2"/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de-DE" dirty="0" smtClean="0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50828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560389" y="1773238"/>
            <a:ext cx="9072562" cy="417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 smtClean="0"/>
              <a:t>Textmasterformate durch Klicken bearbeiten</a:t>
            </a:r>
          </a:p>
          <a:p>
            <a:pPr lvl="1"/>
            <a:r>
              <a:rPr lang="de-DE" altLang="de-DE" dirty="0" smtClean="0"/>
              <a:t>Zweite Ebene</a:t>
            </a:r>
          </a:p>
          <a:p>
            <a:pPr lvl="2"/>
            <a:r>
              <a:rPr lang="de-DE" altLang="de-DE" dirty="0" smtClean="0"/>
              <a:t>Dritte Ebene</a:t>
            </a:r>
          </a:p>
          <a:p>
            <a:pPr lvl="3"/>
            <a:r>
              <a:rPr lang="de-DE" altLang="de-DE" dirty="0" smtClean="0"/>
              <a:t>Vierte Ebene</a:t>
            </a:r>
          </a:p>
          <a:p>
            <a:pPr lvl="4"/>
            <a:r>
              <a:rPr lang="de-DE" altLang="de-DE" dirty="0" smtClean="0"/>
              <a:t>Fünfte Ebene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gray">
          <a:xfrm>
            <a:off x="273050" y="6308725"/>
            <a:ext cx="9359900" cy="0"/>
          </a:xfrm>
          <a:prstGeom prst="line">
            <a:avLst/>
          </a:prstGeom>
          <a:noFill/>
          <a:ln w="12700">
            <a:solidFill>
              <a:srgbClr val="7F7F7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1477" dirty="0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gray">
          <a:xfrm>
            <a:off x="273050" y="6308727"/>
            <a:ext cx="2303464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 anchor="ctr"/>
          <a:lstStyle/>
          <a:p>
            <a:pPr algn="l">
              <a:lnSpc>
                <a:spcPct val="100000"/>
              </a:lnSpc>
            </a:pPr>
            <a:r>
              <a:rPr lang="de-DE" altLang="de-DE" sz="1100" dirty="0" err="1" smtClean="0"/>
              <a:t>exclusiv</a:t>
            </a:r>
            <a:r>
              <a:rPr lang="de-DE" altLang="de-DE" sz="1100" dirty="0" smtClean="0"/>
              <a:t> für - concret24</a:t>
            </a:r>
            <a:r>
              <a:rPr lang="de-DE" altLang="de-DE" sz="1100" baseline="0" dirty="0" smtClean="0"/>
              <a:t> </a:t>
            </a:r>
            <a:endParaRPr lang="de-DE" altLang="de-DE" sz="1100" dirty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560389" y="1098000"/>
            <a:ext cx="9072562" cy="61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 smtClean="0"/>
              <a:t>Titelmasterformat durch Klicken bearbeiten</a:t>
            </a:r>
          </a:p>
        </p:txBody>
      </p:sp>
      <p:sp>
        <p:nvSpPr>
          <p:cNvPr id="1041" name="Line 17"/>
          <p:cNvSpPr>
            <a:spLocks noChangeShapeType="1"/>
          </p:cNvSpPr>
          <p:nvPr/>
        </p:nvSpPr>
        <p:spPr bwMode="gray">
          <a:xfrm>
            <a:off x="273050" y="908050"/>
            <a:ext cx="9359900" cy="0"/>
          </a:xfrm>
          <a:prstGeom prst="line">
            <a:avLst/>
          </a:prstGeom>
          <a:noFill/>
          <a:ln w="12700">
            <a:solidFill>
              <a:srgbClr val="7F7F7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1477" dirty="0"/>
          </a:p>
        </p:txBody>
      </p:sp>
      <p:sp>
        <p:nvSpPr>
          <p:cNvPr id="3" name="Textfeld 2"/>
          <p:cNvSpPr txBox="1"/>
          <p:nvPr userDrawn="1"/>
        </p:nvSpPr>
        <p:spPr>
          <a:xfrm>
            <a:off x="8553521" y="6585769"/>
            <a:ext cx="1080000" cy="2160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r"/>
            <a:r>
              <a:rPr lang="de-DE" sz="1100" dirty="0" smtClean="0">
                <a:solidFill>
                  <a:schemeClr val="tx1"/>
                </a:solidFill>
              </a:rPr>
              <a:t>Folie </a:t>
            </a:r>
            <a:fld id="{035B30B0-F642-4312-9B87-2CEB8FBF0B5E}" type="slidenum">
              <a:rPr lang="de-DE" sz="1100" smtClean="0">
                <a:solidFill>
                  <a:schemeClr val="tx1"/>
                </a:solidFill>
              </a:rPr>
              <a:pPr algn="r"/>
              <a:t>‹Nr.›</a:t>
            </a:fld>
            <a:endParaRPr lang="de-DE" sz="1100" dirty="0">
              <a:solidFill>
                <a:schemeClr val="tx1"/>
              </a:solidFill>
            </a:endParaRPr>
          </a:p>
        </p:txBody>
      </p:sp>
      <p:pic>
        <p:nvPicPr>
          <p:cNvPr id="10" name="Bild 4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338" y="180975"/>
            <a:ext cx="2770187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umsplatzhalter 1"/>
          <p:cNvSpPr>
            <a:spLocks noGrp="1"/>
          </p:cNvSpPr>
          <p:nvPr>
            <p:ph type="dt" sz="half" idx="2"/>
          </p:nvPr>
        </p:nvSpPr>
        <p:spPr>
          <a:xfrm>
            <a:off x="8769424" y="6333180"/>
            <a:ext cx="10075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7828F6-CEE2-46CD-A6A1-FD3ACA4E7EA6}" type="datetimeFigureOut">
              <a:rPr lang="de-DE" smtClean="0"/>
              <a:t>20.08.2018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63" r:id="rId3"/>
    <p:sldLayoutId id="2147483650" r:id="rId4"/>
    <p:sldLayoutId id="2147483660" r:id="rId5"/>
    <p:sldLayoutId id="2147483657" r:id="rId6"/>
    <p:sldLayoutId id="2147483658" r:id="rId7"/>
    <p:sldLayoutId id="2147483659" r:id="rId8"/>
    <p:sldLayoutId id="2147483662" r:id="rId9"/>
    <p:sldLayoutId id="2147483654" r:id="rId10"/>
    <p:sldLayoutId id="2147483655" r:id="rId11"/>
    <p:sldLayoutId id="2147483661" r:id="rId12"/>
    <p:sldLayoutId id="2147483665" r:id="rId13"/>
    <p:sldLayoutId id="2147483666" r:id="rId14"/>
    <p:sldLayoutId id="2147483667" r:id="rId15"/>
    <p:sldLayoutId id="2147483668" r:id="rId16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2585" b="1">
          <a:solidFill>
            <a:schemeClr val="accent1"/>
          </a:solidFill>
          <a:latin typeface="Arial" pitchFamily="34" charset="0"/>
          <a:cs typeface="Arial" pitchFamily="34" charset="0"/>
        </a:defRPr>
      </a:lvl2pPr>
      <a:lvl3pPr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2585" b="1">
          <a:solidFill>
            <a:schemeClr val="accent1"/>
          </a:solidFill>
          <a:latin typeface="Arial" pitchFamily="34" charset="0"/>
          <a:cs typeface="Arial" pitchFamily="34" charset="0"/>
        </a:defRPr>
      </a:lvl3pPr>
      <a:lvl4pPr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2585" b="1">
          <a:solidFill>
            <a:schemeClr val="accent1"/>
          </a:solidFill>
          <a:latin typeface="Arial" pitchFamily="34" charset="0"/>
          <a:cs typeface="Arial" pitchFamily="34" charset="0"/>
        </a:defRPr>
      </a:lvl4pPr>
      <a:lvl5pPr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2585" b="1">
          <a:solidFill>
            <a:schemeClr val="accent1"/>
          </a:solidFill>
          <a:latin typeface="Arial" pitchFamily="34" charset="0"/>
          <a:cs typeface="Arial" pitchFamily="34" charset="0"/>
        </a:defRPr>
      </a:lvl5pPr>
      <a:lvl6pPr marL="422041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2585" b="1">
          <a:solidFill>
            <a:schemeClr val="accent1"/>
          </a:solidFill>
          <a:latin typeface="Arial" pitchFamily="34" charset="0"/>
          <a:cs typeface="Arial" pitchFamily="34" charset="0"/>
        </a:defRPr>
      </a:lvl6pPr>
      <a:lvl7pPr marL="84408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2585" b="1">
          <a:solidFill>
            <a:schemeClr val="accent1"/>
          </a:solidFill>
          <a:latin typeface="Arial" pitchFamily="34" charset="0"/>
          <a:cs typeface="Arial" pitchFamily="34" charset="0"/>
        </a:defRPr>
      </a:lvl7pPr>
      <a:lvl8pPr marL="1266124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2585" b="1">
          <a:solidFill>
            <a:schemeClr val="accent1"/>
          </a:solidFill>
          <a:latin typeface="Arial" pitchFamily="34" charset="0"/>
          <a:cs typeface="Arial" pitchFamily="34" charset="0"/>
        </a:defRPr>
      </a:lvl8pPr>
      <a:lvl9pPr marL="1688165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2585" b="1">
          <a:solidFill>
            <a:schemeClr val="accent1"/>
          </a:solidFill>
          <a:latin typeface="Arial" pitchFamily="34" charset="0"/>
          <a:cs typeface="Arial" pitchFamily="34" charset="0"/>
        </a:defRPr>
      </a:lvl9pPr>
    </p:titleStyle>
    <p:bodyStyle>
      <a:lvl1pPr algn="l" rtl="0" eaLnBrk="1" fontAlgn="base" hangingPunct="1">
        <a:spcBef>
          <a:spcPct val="20000"/>
        </a:spcBef>
        <a:spcAft>
          <a:spcPct val="0"/>
        </a:spcAft>
        <a:defRPr sz="1846">
          <a:solidFill>
            <a:schemeClr val="tx1"/>
          </a:solidFill>
          <a:latin typeface="+mn-lt"/>
          <a:ea typeface="+mn-ea"/>
          <a:cs typeface="+mn-cs"/>
        </a:defRPr>
      </a:lvl1pPr>
      <a:lvl2pPr marL="165593" indent="-164127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1846">
          <a:solidFill>
            <a:schemeClr val="tx1"/>
          </a:solidFill>
          <a:latin typeface="+mn-lt"/>
          <a:cs typeface="+mn-cs"/>
        </a:defRPr>
      </a:lvl2pPr>
      <a:lvl3pPr marL="331185" indent="-164127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3pPr>
      <a:lvl4pPr marL="496778" indent="-164127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1477">
          <a:solidFill>
            <a:schemeClr val="tx1"/>
          </a:solidFill>
          <a:latin typeface="+mn-lt"/>
          <a:cs typeface="+mn-cs"/>
        </a:defRPr>
      </a:lvl4pPr>
      <a:lvl5pPr marL="662370" indent="-164127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1477">
          <a:solidFill>
            <a:schemeClr val="tx1"/>
          </a:solidFill>
          <a:latin typeface="+mn-lt"/>
          <a:cs typeface="+mn-cs"/>
        </a:defRPr>
      </a:lvl5pPr>
      <a:lvl6pPr marL="1084412" indent="-164127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1477">
          <a:solidFill>
            <a:schemeClr val="tx1"/>
          </a:solidFill>
          <a:latin typeface="+mn-lt"/>
          <a:cs typeface="+mn-cs"/>
        </a:defRPr>
      </a:lvl6pPr>
      <a:lvl7pPr marL="1506453" indent="-164127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1477">
          <a:solidFill>
            <a:schemeClr val="tx1"/>
          </a:solidFill>
          <a:latin typeface="+mn-lt"/>
          <a:cs typeface="+mn-cs"/>
        </a:defRPr>
      </a:lvl7pPr>
      <a:lvl8pPr marL="1928494" indent="-164127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1477">
          <a:solidFill>
            <a:schemeClr val="tx1"/>
          </a:solidFill>
          <a:latin typeface="+mn-lt"/>
          <a:cs typeface="+mn-cs"/>
        </a:defRPr>
      </a:lvl8pPr>
      <a:lvl9pPr marL="2350536" indent="-164127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1477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hyperlink" Target="https://www.youtube.com/watch?v=R-49hhxKe1s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2"/>
          <p:cNvSpPr txBox="1">
            <a:spLocks/>
          </p:cNvSpPr>
          <p:nvPr/>
        </p:nvSpPr>
        <p:spPr>
          <a:xfrm>
            <a:off x="4808984" y="2996952"/>
            <a:ext cx="5225590" cy="1794089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585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585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585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585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5pPr>
            <a:lvl6pPr marL="422041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585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6pPr>
            <a:lvl7pPr marL="84408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585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7pPr>
            <a:lvl8pPr marL="1266124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585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8pPr>
            <a:lvl9pPr marL="1688165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585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endParaRPr lang="de-DE" sz="2585" kern="0" dirty="0"/>
          </a:p>
          <a:p>
            <a:r>
              <a:rPr lang="de-DE" sz="2585" kern="0" dirty="0"/>
              <a:t>Ihre </a:t>
            </a:r>
            <a:r>
              <a:rPr lang="de-DE" sz="2585" kern="0" dirty="0" smtClean="0"/>
              <a:t>Vertriebschancen mit</a:t>
            </a:r>
            <a:br>
              <a:rPr lang="de-DE" sz="2585" kern="0" dirty="0" smtClean="0"/>
            </a:br>
            <a:r>
              <a:rPr lang="de-DE" sz="2585" kern="0" dirty="0" smtClean="0"/>
              <a:t>Zahn-Zusatzversicherungen </a:t>
            </a:r>
          </a:p>
          <a:p>
            <a:pPr>
              <a:buSzPct val="80000"/>
            </a:pPr>
            <a:r>
              <a:rPr lang="de-DE" sz="2000" kern="0" dirty="0" smtClean="0">
                <a:solidFill>
                  <a:schemeClr val="tx1"/>
                </a:solidFill>
              </a:rPr>
              <a:t/>
            </a:r>
            <a:br>
              <a:rPr lang="de-DE" sz="2000" kern="0" dirty="0" smtClean="0">
                <a:solidFill>
                  <a:schemeClr val="tx1"/>
                </a:solidFill>
              </a:rPr>
            </a:br>
            <a:r>
              <a:rPr lang="de-DE" sz="2000" kern="0" dirty="0" smtClean="0">
                <a:solidFill>
                  <a:schemeClr val="tx1"/>
                </a:solidFill>
              </a:rPr>
              <a:t> </a:t>
            </a:r>
            <a:endParaRPr lang="de-DE" sz="2000" kern="0" dirty="0">
              <a:solidFill>
                <a:schemeClr val="tx1"/>
              </a:solidFill>
            </a:endParaRPr>
          </a:p>
          <a:p>
            <a:endParaRPr lang="de-DE" sz="2585" kern="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/>
          <a:srcRect l="1424" t="1862" r="6750" b="-3505"/>
          <a:stretch/>
        </p:blipFill>
        <p:spPr>
          <a:xfrm>
            <a:off x="992560" y="1340768"/>
            <a:ext cx="3421239" cy="4143979"/>
          </a:xfrm>
          <a:prstGeom prst="rect">
            <a:avLst/>
          </a:prstGeom>
          <a:effectLst>
            <a:reflection blurRad="6350" stA="52000" endA="300" endPos="18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0383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603653" y="1088318"/>
            <a:ext cx="9072562" cy="612000"/>
          </a:xfrm>
        </p:spPr>
        <p:txBody>
          <a:bodyPr/>
          <a:lstStyle/>
          <a:p>
            <a:r>
              <a:rPr lang="de-DE" sz="2400" dirty="0" smtClean="0"/>
              <a:t>Steigende Nachfrage trifft auf …</a:t>
            </a:r>
            <a:endParaRPr lang="de-DE" sz="24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624" y="1651502"/>
            <a:ext cx="6480720" cy="4369786"/>
          </a:xfrm>
          <a:prstGeom prst="rect">
            <a:avLst/>
          </a:prstGeom>
        </p:spPr>
      </p:pic>
      <p:sp>
        <p:nvSpPr>
          <p:cNvPr id="12" name="Abgerundetes Rechteck 11"/>
          <p:cNvSpPr/>
          <p:nvPr/>
        </p:nvSpPr>
        <p:spPr bwMode="auto">
          <a:xfrm>
            <a:off x="1497436" y="2658794"/>
            <a:ext cx="6642738" cy="1296144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11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603653" y="1088318"/>
            <a:ext cx="9072562" cy="612000"/>
          </a:xfrm>
        </p:spPr>
        <p:txBody>
          <a:bodyPr/>
          <a:lstStyle/>
          <a:p>
            <a:r>
              <a:rPr lang="de-DE" sz="2400" dirty="0" smtClean="0"/>
              <a:t>… hohe Abschlussbereitschaft</a:t>
            </a:r>
            <a:endParaRPr lang="de-DE" sz="240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/>
          <a:srcRect l="15626" t="38193" r="66209" b="19447"/>
          <a:stretch/>
        </p:blipFill>
        <p:spPr>
          <a:xfrm>
            <a:off x="1208585" y="1511884"/>
            <a:ext cx="6984776" cy="4581412"/>
          </a:xfrm>
          <a:prstGeom prst="rect">
            <a:avLst/>
          </a:prstGeom>
        </p:spPr>
      </p:pic>
      <p:sp>
        <p:nvSpPr>
          <p:cNvPr id="7" name="Abgerundetes Rechteck 6"/>
          <p:cNvSpPr/>
          <p:nvPr/>
        </p:nvSpPr>
        <p:spPr bwMode="auto">
          <a:xfrm>
            <a:off x="1280592" y="2702063"/>
            <a:ext cx="6906295" cy="313923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65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Die Lösung für GKV-Versicherte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Das innovative </a:t>
            </a:r>
            <a:r>
              <a:rPr lang="de-DE" dirty="0" err="1" smtClean="0"/>
              <a:t>ZahnSchutz</a:t>
            </a:r>
            <a:r>
              <a:rPr lang="de-DE" dirty="0" smtClean="0"/>
              <a:t>-Programm</a:t>
            </a:r>
            <a:endParaRPr lang="de-DE" dirty="0"/>
          </a:p>
        </p:txBody>
      </p:sp>
      <p:sp>
        <p:nvSpPr>
          <p:cNvPr id="9" name="Form 4"/>
          <p:cNvSpPr/>
          <p:nvPr/>
        </p:nvSpPr>
        <p:spPr>
          <a:xfrm>
            <a:off x="7583044" y="4834970"/>
            <a:ext cx="1440160" cy="92055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0800" tIns="50800" rIns="50800" bIns="50800" numCol="1" spcCol="1270" anchor="ctr" anchorCtr="0">
            <a:noAutofit/>
          </a:bodyPr>
          <a:lstStyle/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b="1" kern="1200" dirty="0" smtClean="0"/>
              <a:t>Erfolgsfaktor</a:t>
            </a:r>
          </a:p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b="1" kern="1200" dirty="0" smtClean="0"/>
              <a:t>Nr. 1</a:t>
            </a:r>
            <a:endParaRPr lang="de-DE" b="1" kern="1200" dirty="0"/>
          </a:p>
        </p:txBody>
      </p:sp>
      <p:sp>
        <p:nvSpPr>
          <p:cNvPr id="10" name="Freihandform 9"/>
          <p:cNvSpPr/>
          <p:nvPr/>
        </p:nvSpPr>
        <p:spPr>
          <a:xfrm>
            <a:off x="7478497" y="4305625"/>
            <a:ext cx="1886238" cy="1841669"/>
          </a:xfrm>
          <a:custGeom>
            <a:avLst/>
            <a:gdLst>
              <a:gd name="connsiteX0" fmla="*/ 831225 w 1170255"/>
              <a:gd name="connsiteY0" fmla="*/ 184842 h 1159333"/>
              <a:gd name="connsiteX1" fmla="*/ 920965 w 1170255"/>
              <a:gd name="connsiteY1" fmla="*/ 108652 h 1159333"/>
              <a:gd name="connsiteX2" fmla="*/ 994073 w 1170255"/>
              <a:gd name="connsiteY2" fmla="*/ 169283 h 1159333"/>
              <a:gd name="connsiteX3" fmla="*/ 935798 w 1170255"/>
              <a:gd name="connsiteY3" fmla="*/ 271568 h 1159333"/>
              <a:gd name="connsiteX4" fmla="*/ 1030426 w 1170255"/>
              <a:gd name="connsiteY4" fmla="*/ 433561 h 1159333"/>
              <a:gd name="connsiteX5" fmla="*/ 1148147 w 1170255"/>
              <a:gd name="connsiteY5" fmla="*/ 433321 h 1159333"/>
              <a:gd name="connsiteX6" fmla="*/ 1164672 w 1170255"/>
              <a:gd name="connsiteY6" fmla="*/ 525950 h 1159333"/>
              <a:gd name="connsiteX7" fmla="*/ 1054131 w 1170255"/>
              <a:gd name="connsiteY7" fmla="*/ 566433 h 1159333"/>
              <a:gd name="connsiteX8" fmla="*/ 1021267 w 1170255"/>
              <a:gd name="connsiteY8" fmla="*/ 750644 h 1159333"/>
              <a:gd name="connsiteX9" fmla="*/ 1111062 w 1170255"/>
              <a:gd name="connsiteY9" fmla="*/ 826769 h 1159333"/>
              <a:gd name="connsiteX10" fmla="*/ 1063426 w 1170255"/>
              <a:gd name="connsiteY10" fmla="*/ 908317 h 1159333"/>
              <a:gd name="connsiteX11" fmla="*/ 953011 w 1170255"/>
              <a:gd name="connsiteY11" fmla="*/ 867489 h 1159333"/>
              <a:gd name="connsiteX12" fmla="*/ 808033 w 1170255"/>
              <a:gd name="connsiteY12" fmla="*/ 987724 h 1159333"/>
              <a:gd name="connsiteX13" fmla="*/ 828044 w 1170255"/>
              <a:gd name="connsiteY13" fmla="*/ 1103733 h 1159333"/>
              <a:gd name="connsiteX14" fmla="*/ 738231 w 1170255"/>
              <a:gd name="connsiteY14" fmla="*/ 1136041 h 1159333"/>
              <a:gd name="connsiteX15" fmla="*/ 679755 w 1170255"/>
              <a:gd name="connsiteY15" fmla="*/ 1033871 h 1159333"/>
              <a:gd name="connsiteX16" fmla="*/ 490500 w 1170255"/>
              <a:gd name="connsiteY16" fmla="*/ 1033871 h 1159333"/>
              <a:gd name="connsiteX17" fmla="*/ 432024 w 1170255"/>
              <a:gd name="connsiteY17" fmla="*/ 1136041 h 1159333"/>
              <a:gd name="connsiteX18" fmla="*/ 342211 w 1170255"/>
              <a:gd name="connsiteY18" fmla="*/ 1103733 h 1159333"/>
              <a:gd name="connsiteX19" fmla="*/ 362222 w 1170255"/>
              <a:gd name="connsiteY19" fmla="*/ 987725 h 1159333"/>
              <a:gd name="connsiteX20" fmla="*/ 217244 w 1170255"/>
              <a:gd name="connsiteY20" fmla="*/ 867490 h 1159333"/>
              <a:gd name="connsiteX21" fmla="*/ 106829 w 1170255"/>
              <a:gd name="connsiteY21" fmla="*/ 908317 h 1159333"/>
              <a:gd name="connsiteX22" fmla="*/ 59193 w 1170255"/>
              <a:gd name="connsiteY22" fmla="*/ 826769 h 1159333"/>
              <a:gd name="connsiteX23" fmla="*/ 148988 w 1170255"/>
              <a:gd name="connsiteY23" fmla="*/ 750644 h 1159333"/>
              <a:gd name="connsiteX24" fmla="*/ 116124 w 1170255"/>
              <a:gd name="connsiteY24" fmla="*/ 566433 h 1159333"/>
              <a:gd name="connsiteX25" fmla="*/ 5583 w 1170255"/>
              <a:gd name="connsiteY25" fmla="*/ 525950 h 1159333"/>
              <a:gd name="connsiteX26" fmla="*/ 22108 w 1170255"/>
              <a:gd name="connsiteY26" fmla="*/ 433321 h 1159333"/>
              <a:gd name="connsiteX27" fmla="*/ 139829 w 1170255"/>
              <a:gd name="connsiteY27" fmla="*/ 433561 h 1159333"/>
              <a:gd name="connsiteX28" fmla="*/ 234457 w 1170255"/>
              <a:gd name="connsiteY28" fmla="*/ 271568 h 1159333"/>
              <a:gd name="connsiteX29" fmla="*/ 176182 w 1170255"/>
              <a:gd name="connsiteY29" fmla="*/ 169283 h 1159333"/>
              <a:gd name="connsiteX30" fmla="*/ 249290 w 1170255"/>
              <a:gd name="connsiteY30" fmla="*/ 108652 h 1159333"/>
              <a:gd name="connsiteX31" fmla="*/ 339030 w 1170255"/>
              <a:gd name="connsiteY31" fmla="*/ 184842 h 1159333"/>
              <a:gd name="connsiteX32" fmla="*/ 516872 w 1170255"/>
              <a:gd name="connsiteY32" fmla="*/ 120866 h 1159333"/>
              <a:gd name="connsiteX33" fmla="*/ 537311 w 1170255"/>
              <a:gd name="connsiteY33" fmla="*/ 4933 h 1159333"/>
              <a:gd name="connsiteX34" fmla="*/ 632944 w 1170255"/>
              <a:gd name="connsiteY34" fmla="*/ 4933 h 1159333"/>
              <a:gd name="connsiteX35" fmla="*/ 653383 w 1170255"/>
              <a:gd name="connsiteY35" fmla="*/ 120866 h 1159333"/>
              <a:gd name="connsiteX36" fmla="*/ 831225 w 1170255"/>
              <a:gd name="connsiteY36" fmla="*/ 184842 h 1159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170255" h="1159333">
                <a:moveTo>
                  <a:pt x="831225" y="184842"/>
                </a:moveTo>
                <a:lnTo>
                  <a:pt x="920965" y="108652"/>
                </a:lnTo>
                <a:lnTo>
                  <a:pt x="994073" y="169283"/>
                </a:lnTo>
                <a:lnTo>
                  <a:pt x="935798" y="271568"/>
                </a:lnTo>
                <a:cubicBezTo>
                  <a:pt x="978146" y="318652"/>
                  <a:pt x="1010344" y="373771"/>
                  <a:pt x="1030426" y="433561"/>
                </a:cubicBezTo>
                <a:lnTo>
                  <a:pt x="1148147" y="433321"/>
                </a:lnTo>
                <a:lnTo>
                  <a:pt x="1164672" y="525950"/>
                </a:lnTo>
                <a:lnTo>
                  <a:pt x="1054131" y="566433"/>
                </a:lnTo>
                <a:cubicBezTo>
                  <a:pt x="1055950" y="629406"/>
                  <a:pt x="1044768" y="692084"/>
                  <a:pt x="1021267" y="750644"/>
                </a:cubicBezTo>
                <a:lnTo>
                  <a:pt x="1111062" y="826769"/>
                </a:lnTo>
                <a:lnTo>
                  <a:pt x="1063426" y="908317"/>
                </a:lnTo>
                <a:lnTo>
                  <a:pt x="953011" y="867489"/>
                </a:lnTo>
                <a:cubicBezTo>
                  <a:pt x="913450" y="916884"/>
                  <a:pt x="864120" y="957795"/>
                  <a:pt x="808033" y="987724"/>
                </a:cubicBezTo>
                <a:lnTo>
                  <a:pt x="828044" y="1103733"/>
                </a:lnTo>
                <a:lnTo>
                  <a:pt x="738231" y="1136041"/>
                </a:lnTo>
                <a:lnTo>
                  <a:pt x="679755" y="1033871"/>
                </a:lnTo>
                <a:cubicBezTo>
                  <a:pt x="617325" y="1046577"/>
                  <a:pt x="552930" y="1046577"/>
                  <a:pt x="490500" y="1033871"/>
                </a:cubicBezTo>
                <a:lnTo>
                  <a:pt x="432024" y="1136041"/>
                </a:lnTo>
                <a:lnTo>
                  <a:pt x="342211" y="1103733"/>
                </a:lnTo>
                <a:lnTo>
                  <a:pt x="362222" y="987725"/>
                </a:lnTo>
                <a:cubicBezTo>
                  <a:pt x="306134" y="957796"/>
                  <a:pt x="256805" y="916885"/>
                  <a:pt x="217244" y="867490"/>
                </a:cubicBezTo>
                <a:lnTo>
                  <a:pt x="106829" y="908317"/>
                </a:lnTo>
                <a:lnTo>
                  <a:pt x="59193" y="826769"/>
                </a:lnTo>
                <a:lnTo>
                  <a:pt x="148988" y="750644"/>
                </a:lnTo>
                <a:cubicBezTo>
                  <a:pt x="125487" y="692084"/>
                  <a:pt x="114305" y="629406"/>
                  <a:pt x="116124" y="566433"/>
                </a:cubicBezTo>
                <a:lnTo>
                  <a:pt x="5583" y="525950"/>
                </a:lnTo>
                <a:lnTo>
                  <a:pt x="22108" y="433321"/>
                </a:lnTo>
                <a:lnTo>
                  <a:pt x="139829" y="433561"/>
                </a:lnTo>
                <a:cubicBezTo>
                  <a:pt x="159911" y="373771"/>
                  <a:pt x="192109" y="318653"/>
                  <a:pt x="234457" y="271568"/>
                </a:cubicBezTo>
                <a:lnTo>
                  <a:pt x="176182" y="169283"/>
                </a:lnTo>
                <a:lnTo>
                  <a:pt x="249290" y="108652"/>
                </a:lnTo>
                <a:lnTo>
                  <a:pt x="339030" y="184842"/>
                </a:lnTo>
                <a:cubicBezTo>
                  <a:pt x="393299" y="151799"/>
                  <a:pt x="453810" y="130031"/>
                  <a:pt x="516872" y="120866"/>
                </a:cubicBezTo>
                <a:lnTo>
                  <a:pt x="537311" y="4933"/>
                </a:lnTo>
                <a:lnTo>
                  <a:pt x="632944" y="4933"/>
                </a:lnTo>
                <a:lnTo>
                  <a:pt x="653383" y="120866"/>
                </a:lnTo>
                <a:cubicBezTo>
                  <a:pt x="716445" y="130031"/>
                  <a:pt x="776956" y="151799"/>
                  <a:pt x="831225" y="184842"/>
                </a:cubicBezTo>
                <a:close/>
              </a:path>
            </a:pathLst>
          </a:custGeom>
          <a:solidFill>
            <a:srgbClr val="59737D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9857" tIns="296968" rIns="259857" bIns="317244" numCol="1" spcCol="1270" anchor="ctr" anchorCtr="0">
            <a:noAutofit/>
          </a:bodyPr>
          <a:lstStyle/>
          <a:p>
            <a:pPr lvl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b="1" kern="1200" dirty="0" smtClean="0"/>
              <a:t/>
            </a:r>
            <a:br>
              <a:rPr lang="de-DE" b="1" kern="1200" dirty="0" smtClean="0"/>
            </a:br>
            <a:endParaRPr lang="de-DE" b="1" kern="1200" dirty="0"/>
          </a:p>
        </p:txBody>
      </p:sp>
      <p:sp>
        <p:nvSpPr>
          <p:cNvPr id="15" name="Gebogener Pfeil 14"/>
          <p:cNvSpPr/>
          <p:nvPr/>
        </p:nvSpPr>
        <p:spPr>
          <a:xfrm rot="303778">
            <a:off x="7218436" y="4036990"/>
            <a:ext cx="2465650" cy="2493048"/>
          </a:xfrm>
          <a:prstGeom prst="circularArrow">
            <a:avLst>
              <a:gd name="adj1" fmla="val 4687"/>
              <a:gd name="adj2" fmla="val 391081"/>
              <a:gd name="adj3" fmla="val 2467185"/>
              <a:gd name="adj4" fmla="val 15933436"/>
              <a:gd name="adj5" fmla="val 5469"/>
            </a:avLst>
          </a:prstGeom>
          <a:solidFill>
            <a:srgbClr val="59737D"/>
          </a:solidFill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6" name="Textfeld 15"/>
          <p:cNvSpPr txBox="1"/>
          <p:nvPr/>
        </p:nvSpPr>
        <p:spPr>
          <a:xfrm>
            <a:off x="7698822" y="4949591"/>
            <a:ext cx="1470282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chemeClr val="bg1"/>
                </a:solidFill>
              </a:rPr>
              <a:t>Erfolgsfaktor</a:t>
            </a:r>
            <a:br>
              <a:rPr lang="de-DE" b="1" dirty="0" smtClean="0">
                <a:solidFill>
                  <a:schemeClr val="bg1"/>
                </a:solidFill>
              </a:rPr>
            </a:br>
            <a:r>
              <a:rPr lang="de-DE" b="1" dirty="0" smtClean="0">
                <a:solidFill>
                  <a:schemeClr val="bg1"/>
                </a:solidFill>
              </a:rPr>
              <a:t>Nr. 2</a:t>
            </a:r>
            <a:endParaRPr lang="de-DE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65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 bwMode="auto">
          <a:xfrm>
            <a:off x="1189516" y="2704704"/>
            <a:ext cx="1722922" cy="3301465"/>
          </a:xfrm>
          <a:prstGeom prst="rect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8" name="Rechteck 7"/>
          <p:cNvSpPr/>
          <p:nvPr/>
        </p:nvSpPr>
        <p:spPr bwMode="auto">
          <a:xfrm>
            <a:off x="3170716" y="3291844"/>
            <a:ext cx="1722922" cy="2714324"/>
          </a:xfrm>
          <a:prstGeom prst="rect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9" name="Rechteck 8"/>
          <p:cNvSpPr/>
          <p:nvPr/>
        </p:nvSpPr>
        <p:spPr bwMode="auto">
          <a:xfrm>
            <a:off x="5151916" y="3830859"/>
            <a:ext cx="1722922" cy="2175309"/>
          </a:xfrm>
          <a:prstGeom prst="rect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10" name="Rechteck 9"/>
          <p:cNvSpPr/>
          <p:nvPr/>
        </p:nvSpPr>
        <p:spPr bwMode="auto">
          <a:xfrm>
            <a:off x="7105844" y="4369874"/>
            <a:ext cx="1722922" cy="1636293"/>
          </a:xfrm>
          <a:prstGeom prst="rect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940857" y="2921137"/>
            <a:ext cx="22112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ZahnTOP</a:t>
            </a:r>
          </a:p>
          <a:p>
            <a:pPr algn="ctr"/>
            <a:r>
              <a:rPr lang="de-DE" b="1" dirty="0"/>
              <a:t>ZahnTOPpur</a:t>
            </a:r>
          </a:p>
          <a:p>
            <a:pPr algn="ctr"/>
            <a:endParaRPr lang="de-DE" dirty="0"/>
          </a:p>
        </p:txBody>
      </p:sp>
      <p:sp>
        <p:nvSpPr>
          <p:cNvPr id="12" name="Textfeld 11"/>
          <p:cNvSpPr txBox="1"/>
          <p:nvPr/>
        </p:nvSpPr>
        <p:spPr>
          <a:xfrm>
            <a:off x="3158282" y="3477207"/>
            <a:ext cx="1773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ZahnPLUS</a:t>
            </a:r>
          </a:p>
          <a:p>
            <a:pPr algn="ctr"/>
            <a:r>
              <a:rPr lang="de-DE" b="1" dirty="0"/>
              <a:t>ZahnPLUSpur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5018766" y="4025842"/>
            <a:ext cx="1981200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ZahnSTART</a:t>
            </a:r>
          </a:p>
          <a:p>
            <a:pPr algn="ctr"/>
            <a:r>
              <a:rPr lang="de-DE" b="1" dirty="0"/>
              <a:t>ZahnSTARTpur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6998363" y="4610617"/>
            <a:ext cx="1953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ZahnBASISpur</a:t>
            </a:r>
          </a:p>
        </p:txBody>
      </p:sp>
      <p:sp>
        <p:nvSpPr>
          <p:cNvPr id="15" name="Rechteck 14"/>
          <p:cNvSpPr/>
          <p:nvPr/>
        </p:nvSpPr>
        <p:spPr bwMode="auto">
          <a:xfrm>
            <a:off x="948885" y="2340948"/>
            <a:ext cx="8072787" cy="3867348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5591" y="3880776"/>
            <a:ext cx="1605321" cy="1099173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1136" y="2402442"/>
            <a:ext cx="1390650" cy="457200"/>
          </a:xfrm>
          <a:prstGeom prst="rect">
            <a:avLst/>
          </a:prstGeom>
        </p:spPr>
      </p:pic>
      <p:sp>
        <p:nvSpPr>
          <p:cNvPr id="16" name="Titel 1"/>
          <p:cNvSpPr txBox="1">
            <a:spLocks/>
          </p:cNvSpPr>
          <p:nvPr/>
        </p:nvSpPr>
        <p:spPr bwMode="gray">
          <a:xfrm>
            <a:off x="560389" y="1098000"/>
            <a:ext cx="9072562" cy="50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585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585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585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585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5pPr>
            <a:lvl6pPr marL="422041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585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6pPr>
            <a:lvl7pPr marL="84408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585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7pPr>
            <a:lvl8pPr marL="1266124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585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8pPr>
            <a:lvl9pPr marL="1688165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585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de-DE" kern="0" dirty="0" smtClean="0"/>
              <a:t>Das innovative </a:t>
            </a:r>
            <a:r>
              <a:rPr lang="de-DE" kern="0" dirty="0" err="1" smtClean="0"/>
              <a:t>ZahnSchutz</a:t>
            </a:r>
            <a:r>
              <a:rPr lang="de-DE" kern="0" dirty="0" smtClean="0"/>
              <a:t>-Programm </a:t>
            </a:r>
            <a:endParaRPr lang="de-DE" kern="0" dirty="0"/>
          </a:p>
        </p:txBody>
      </p:sp>
      <p:sp>
        <p:nvSpPr>
          <p:cNvPr id="17" name="Textplatzhalter 3"/>
          <p:cNvSpPr txBox="1">
            <a:spLocks/>
          </p:cNvSpPr>
          <p:nvPr/>
        </p:nvSpPr>
        <p:spPr bwMode="gray">
          <a:xfrm>
            <a:off x="560389" y="1531127"/>
            <a:ext cx="9072562" cy="415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5593" indent="-164127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1846">
                <a:solidFill>
                  <a:schemeClr val="tx1"/>
                </a:solidFill>
                <a:latin typeface="+mn-lt"/>
                <a:cs typeface="+mn-cs"/>
              </a:defRPr>
            </a:lvl2pPr>
            <a:lvl3pPr marL="331185" indent="-164127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cs typeface="+mn-cs"/>
              </a:defRPr>
            </a:lvl3pPr>
            <a:lvl4pPr marL="496778" indent="-164127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1477">
                <a:solidFill>
                  <a:schemeClr val="tx1"/>
                </a:solidFill>
                <a:latin typeface="+mn-lt"/>
                <a:cs typeface="+mn-cs"/>
              </a:defRPr>
            </a:lvl4pPr>
            <a:lvl5pPr marL="662370" indent="-164127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1477">
                <a:solidFill>
                  <a:schemeClr val="tx1"/>
                </a:solidFill>
                <a:latin typeface="+mn-lt"/>
                <a:cs typeface="+mn-cs"/>
              </a:defRPr>
            </a:lvl5pPr>
            <a:lvl6pPr marL="1084412" indent="-164127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1477">
                <a:solidFill>
                  <a:schemeClr val="tx1"/>
                </a:solidFill>
                <a:latin typeface="+mn-lt"/>
                <a:cs typeface="+mn-cs"/>
              </a:defRPr>
            </a:lvl6pPr>
            <a:lvl7pPr marL="1506453" indent="-164127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1477">
                <a:solidFill>
                  <a:schemeClr val="tx1"/>
                </a:solidFill>
                <a:latin typeface="+mn-lt"/>
                <a:cs typeface="+mn-cs"/>
              </a:defRPr>
            </a:lvl7pPr>
            <a:lvl8pPr marL="1928494" indent="-164127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1477">
                <a:solidFill>
                  <a:schemeClr val="tx1"/>
                </a:solidFill>
                <a:latin typeface="+mn-lt"/>
                <a:cs typeface="+mn-cs"/>
              </a:defRPr>
            </a:lvl8pPr>
            <a:lvl9pPr marL="2350536" indent="-164127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1477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de-DE" kern="0" dirty="0" smtClean="0"/>
              <a:t>vom TOP- bis zum Basisschutz – für jeden Kunden das richtige Angebot</a:t>
            </a:r>
            <a:endParaRPr lang="de-DE" kern="0" dirty="0"/>
          </a:p>
        </p:txBody>
      </p:sp>
      <p:grpSp>
        <p:nvGrpSpPr>
          <p:cNvPr id="18" name="Group 14"/>
          <p:cNvGrpSpPr>
            <a:grpSpLocks/>
          </p:cNvGrpSpPr>
          <p:nvPr/>
        </p:nvGrpSpPr>
        <p:grpSpPr bwMode="auto">
          <a:xfrm>
            <a:off x="7946776" y="1946276"/>
            <a:ext cx="1559984" cy="1593630"/>
            <a:chOff x="3630" y="2112"/>
            <a:chExt cx="1020" cy="1042"/>
          </a:xfrm>
        </p:grpSpPr>
        <p:pic>
          <p:nvPicPr>
            <p:cNvPr id="19" name="Picture 5" descr="SIGNAL_IDUNA_Stoerer_Kreis_RGB_bordeaux_45x4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 rot="480000">
              <a:off x="3630" y="2112"/>
              <a:ext cx="1020" cy="1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Oval 8"/>
            <p:cNvSpPr>
              <a:spLocks noChangeArrowheads="1"/>
            </p:cNvSpPr>
            <p:nvPr/>
          </p:nvSpPr>
          <p:spPr bwMode="gray">
            <a:xfrm rot="480000">
              <a:off x="3630" y="2134"/>
              <a:ext cx="1020" cy="1020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bg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de-DE" altLang="de-DE" sz="1800" b="1" dirty="0" smtClean="0">
                  <a:solidFill>
                    <a:schemeClr val="bg1"/>
                  </a:solidFill>
                </a:rPr>
                <a:t>Focus auf:</a:t>
              </a:r>
              <a:br>
                <a:rPr lang="de-DE" altLang="de-DE" sz="1800" b="1" dirty="0" smtClean="0">
                  <a:solidFill>
                    <a:schemeClr val="bg1"/>
                  </a:solidFill>
                </a:rPr>
              </a:br>
              <a:r>
                <a:rPr lang="de-DE" altLang="de-DE" sz="1800" b="1" dirty="0" err="1" smtClean="0">
                  <a:solidFill>
                    <a:schemeClr val="bg1"/>
                  </a:solidFill>
                </a:rPr>
                <a:t>ZahnTOPpur</a:t>
              </a:r>
              <a:endParaRPr lang="de-DE" altLang="de-DE" sz="1800" b="1" dirty="0" smtClean="0">
                <a:solidFill>
                  <a:schemeClr val="bg1"/>
                </a:solidFill>
              </a:endParaRPr>
            </a:p>
            <a:p>
              <a:endParaRPr lang="de-DE" altLang="de-DE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1" name="Abgerundetes Rechteck 20"/>
          <p:cNvSpPr/>
          <p:nvPr/>
        </p:nvSpPr>
        <p:spPr bwMode="auto">
          <a:xfrm>
            <a:off x="1072466" y="2402442"/>
            <a:ext cx="1944216" cy="3762862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46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 noGrp="1"/>
          </p:cNvSpPr>
          <p:nvPr>
            <p:ph type="title"/>
          </p:nvPr>
        </p:nvSpPr>
        <p:spPr bwMode="gray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585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585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585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585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5pPr>
            <a:lvl6pPr marL="422041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585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6pPr>
            <a:lvl7pPr marL="84408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585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7pPr>
            <a:lvl8pPr marL="1266124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585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8pPr>
            <a:lvl9pPr marL="1688165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585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de-DE" kern="0" dirty="0" smtClean="0"/>
              <a:t>Das innovative </a:t>
            </a:r>
            <a:r>
              <a:rPr lang="de-DE" kern="0" dirty="0" err="1" smtClean="0"/>
              <a:t>ZahnSchutz</a:t>
            </a:r>
            <a:r>
              <a:rPr lang="de-DE" kern="0" dirty="0" smtClean="0"/>
              <a:t>-Programm </a:t>
            </a:r>
            <a:endParaRPr lang="de-DE" kern="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00"/>
          <a:stretch/>
        </p:blipFill>
        <p:spPr>
          <a:xfrm>
            <a:off x="992559" y="1700808"/>
            <a:ext cx="4323093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27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Vorteile von </a:t>
            </a:r>
            <a:r>
              <a:rPr lang="de-DE" dirty="0" err="1" smtClean="0"/>
              <a:t>ZahnTOP</a:t>
            </a:r>
            <a:r>
              <a:rPr lang="de-DE" dirty="0" smtClean="0"/>
              <a:t>(pur) auf einen Blick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796498" y="6021288"/>
            <a:ext cx="8260958" cy="279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050" dirty="0"/>
              <a:t>* Der Betrag der tariflichen Leistungen beinhaltet die Vorleistungen der GKV und anderer Leistungsträger</a:t>
            </a:r>
            <a:r>
              <a:rPr lang="de-DE" sz="1200" dirty="0"/>
              <a:t>.</a:t>
            </a:r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579597" y="1628800"/>
            <a:ext cx="8837899" cy="3837023"/>
          </a:xfrm>
        </p:spPr>
        <p:txBody>
          <a:bodyPr>
            <a:noAutofit/>
          </a:bodyPr>
          <a:lstStyle/>
          <a:p>
            <a:pPr marL="342900" indent="-342900">
              <a:spcBef>
                <a:spcPct val="50000"/>
              </a:spcBef>
              <a:buSzPct val="80000"/>
              <a:buFont typeface="Wingdings" panose="05000000000000000000" pitchFamily="2" charset="2"/>
              <a:buChar char="ü"/>
            </a:pPr>
            <a:r>
              <a:rPr lang="de-DE" altLang="de-DE" dirty="0" smtClean="0"/>
              <a:t>Keine Wartezeiten</a:t>
            </a:r>
            <a:endParaRPr lang="de-DE" altLang="de-DE" dirty="0"/>
          </a:p>
          <a:p>
            <a:pPr marL="342900" indent="-342900">
              <a:spcBef>
                <a:spcPct val="50000"/>
              </a:spcBef>
              <a:buSzPct val="80000"/>
              <a:buFont typeface="Wingdings" panose="05000000000000000000" pitchFamily="2" charset="2"/>
              <a:buChar char="ü"/>
            </a:pPr>
            <a:r>
              <a:rPr lang="de-DE" altLang="de-DE" dirty="0" smtClean="0"/>
              <a:t>Keine </a:t>
            </a:r>
            <a:r>
              <a:rPr lang="de-DE" altLang="de-DE" dirty="0" err="1" smtClean="0"/>
              <a:t>betragliche</a:t>
            </a:r>
            <a:r>
              <a:rPr lang="de-DE" altLang="de-DE" dirty="0" smtClean="0"/>
              <a:t> Begrenzung ab dem fünften Kalenderjahr</a:t>
            </a:r>
          </a:p>
          <a:p>
            <a:pPr marL="342900" indent="-342900">
              <a:spcBef>
                <a:spcPct val="50000"/>
              </a:spcBef>
              <a:buSzPct val="80000"/>
              <a:buFont typeface="Wingdings" panose="05000000000000000000" pitchFamily="2" charset="2"/>
              <a:buChar char="ü"/>
            </a:pPr>
            <a:r>
              <a:rPr lang="de-DE" b="1" dirty="0" smtClean="0"/>
              <a:t>Bis </a:t>
            </a:r>
            <a:r>
              <a:rPr lang="de-DE" b="1" dirty="0"/>
              <a:t>zu 90 % </a:t>
            </a:r>
            <a:r>
              <a:rPr lang="de-DE" b="1" dirty="0" smtClean="0"/>
              <a:t>Erstattung (auch ohne GKV Bonus!)*</a:t>
            </a:r>
            <a:r>
              <a:rPr lang="de-DE" b="1" dirty="0"/>
              <a:t/>
            </a:r>
            <a:br>
              <a:rPr lang="de-DE" b="1" dirty="0"/>
            </a:br>
            <a:r>
              <a:rPr lang="de-DE" dirty="0"/>
              <a:t>für höherwertigen Zahnersatz, Zahnbehandlung, </a:t>
            </a:r>
            <a:r>
              <a:rPr lang="de-DE" dirty="0" smtClean="0"/>
              <a:t>KFO</a:t>
            </a:r>
          </a:p>
          <a:p>
            <a:pPr marL="342900" indent="-342900">
              <a:spcBef>
                <a:spcPct val="50000"/>
              </a:spcBef>
              <a:buSzPct val="80000"/>
              <a:buFont typeface="Wingdings" panose="05000000000000000000" pitchFamily="2" charset="2"/>
              <a:buChar char="ü"/>
            </a:pPr>
            <a:r>
              <a:rPr lang="de-DE" b="1" dirty="0" smtClean="0"/>
              <a:t>Bis </a:t>
            </a:r>
            <a:r>
              <a:rPr lang="de-DE" b="1" dirty="0"/>
              <a:t>zu 135 EUR pro Kalenderjahr für </a:t>
            </a:r>
            <a:r>
              <a:rPr lang="de-DE" b="1" dirty="0" smtClean="0"/>
              <a:t>PZR ab Vollendung des</a:t>
            </a:r>
            <a:br>
              <a:rPr lang="de-DE" b="1" dirty="0" smtClean="0"/>
            </a:br>
            <a:r>
              <a:rPr lang="de-DE" b="1" dirty="0" smtClean="0"/>
              <a:t>21. Lebensjahres </a:t>
            </a:r>
            <a:r>
              <a:rPr lang="de-DE" b="1" dirty="0"/>
              <a:t>(90 % von 150 EUR) </a:t>
            </a:r>
            <a:endParaRPr lang="de-DE" b="1" dirty="0" smtClean="0"/>
          </a:p>
          <a:p>
            <a:pPr marL="342900" indent="-342900">
              <a:spcBef>
                <a:spcPct val="50000"/>
              </a:spcBef>
              <a:buSzPct val="80000"/>
              <a:buFont typeface="Wingdings" panose="05000000000000000000" pitchFamily="2" charset="2"/>
              <a:buChar char="ü"/>
            </a:pPr>
            <a:r>
              <a:rPr lang="de-DE" dirty="0" smtClean="0"/>
              <a:t>Vereinfachte Gesundheitsprüfung</a:t>
            </a:r>
          </a:p>
          <a:p>
            <a:pPr marL="342900" indent="-342900">
              <a:spcBef>
                <a:spcPct val="50000"/>
              </a:spcBef>
              <a:buSzPct val="80000"/>
              <a:buFont typeface="Wingdings" panose="05000000000000000000" pitchFamily="2" charset="2"/>
              <a:buChar char="ü"/>
            </a:pPr>
            <a:r>
              <a:rPr lang="de-DE" dirty="0" smtClean="0"/>
              <a:t>Bis zum Alter 39 Wahl der Absicherung mit/ ohne Alterungsrückstellungen</a:t>
            </a:r>
          </a:p>
          <a:p>
            <a:pPr marL="342900" indent="-342900">
              <a:spcBef>
                <a:spcPct val="50000"/>
              </a:spcBef>
              <a:buSzPct val="80000"/>
              <a:buFont typeface="Wingdings" panose="05000000000000000000" pitchFamily="2" charset="2"/>
              <a:buChar char="ü"/>
            </a:pPr>
            <a:r>
              <a:rPr lang="de-DE" dirty="0" smtClean="0"/>
              <a:t>Bis zu drei fehlende Zähne gegen Beitragszuschlag möglich</a:t>
            </a:r>
          </a:p>
          <a:p>
            <a:pPr marL="342900" indent="-342900">
              <a:spcBef>
                <a:spcPct val="50000"/>
              </a:spcBef>
              <a:buSzPct val="80000"/>
              <a:buFont typeface="Wingdings" panose="05000000000000000000" pitchFamily="2" charset="2"/>
              <a:buChar char="ü"/>
            </a:pPr>
            <a:r>
              <a:rPr lang="de-DE" dirty="0" smtClean="0"/>
              <a:t>Sofortige Annahmeprognose durch transparentes Punkteschema</a:t>
            </a:r>
            <a:endParaRPr lang="de-DE" dirty="0"/>
          </a:p>
        </p:txBody>
      </p:sp>
      <p:pic>
        <p:nvPicPr>
          <p:cNvPr id="5" name="Grafik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6" t="8213" r="6627" b="7410"/>
          <a:stretch/>
        </p:blipFill>
        <p:spPr bwMode="auto">
          <a:xfrm>
            <a:off x="7849304" y="1556792"/>
            <a:ext cx="1640200" cy="161310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53286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Vorteile von </a:t>
            </a:r>
            <a:r>
              <a:rPr lang="de-DE" dirty="0" err="1" smtClean="0"/>
              <a:t>ZahnTOP</a:t>
            </a:r>
            <a:r>
              <a:rPr lang="de-DE" dirty="0" smtClean="0"/>
              <a:t>(pur) auf einen Blick</a:t>
            </a:r>
            <a:endParaRPr lang="de-DE" dirty="0"/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579597" y="1824225"/>
            <a:ext cx="8837899" cy="3837023"/>
          </a:xfrm>
        </p:spPr>
        <p:txBody>
          <a:bodyPr>
            <a:noAutofit/>
          </a:bodyPr>
          <a:lstStyle/>
          <a:p>
            <a:r>
              <a:rPr lang="de-DE" altLang="de-DE" dirty="0" smtClean="0"/>
              <a:t>Absicherung mit/ ohne Alterungsrückstellungen - Ihre Kunden haben die Wahl</a:t>
            </a:r>
            <a:br>
              <a:rPr lang="de-DE" altLang="de-DE" dirty="0" smtClean="0"/>
            </a:br>
            <a:r>
              <a:rPr lang="de-DE" altLang="de-DE" dirty="0" smtClean="0"/>
              <a:t/>
            </a:r>
            <a:br>
              <a:rPr lang="de-DE" altLang="de-DE" dirty="0" smtClean="0"/>
            </a:br>
            <a:r>
              <a:rPr lang="de-DE" altLang="de-DE" sz="1800" b="1" dirty="0" err="1" smtClean="0"/>
              <a:t>ZahnTOPpur</a:t>
            </a:r>
            <a:endParaRPr lang="de-DE" altLang="de-DE" sz="1800" dirty="0" smtClean="0"/>
          </a:p>
          <a:p>
            <a:pPr marL="171450" indent="-171450">
              <a:buSzPct val="80000"/>
              <a:buFont typeface="Wingdings" panose="05000000000000000000" pitchFamily="2" charset="2"/>
              <a:buChar char="§"/>
            </a:pPr>
            <a:r>
              <a:rPr lang="de-DE" sz="1800" dirty="0" smtClean="0"/>
              <a:t>  „</a:t>
            </a:r>
            <a:r>
              <a:rPr lang="de-DE" sz="1800" dirty="0"/>
              <a:t>pur-Variante“ </a:t>
            </a:r>
            <a:r>
              <a:rPr lang="de-DE" sz="1800" dirty="0" smtClean="0"/>
              <a:t>= ohne </a:t>
            </a:r>
            <a:r>
              <a:rPr lang="de-DE" sz="1800" dirty="0"/>
              <a:t>Alterungsrückstellungen </a:t>
            </a:r>
            <a:endParaRPr lang="de-DE" sz="1800" dirty="0" smtClean="0"/>
          </a:p>
          <a:p>
            <a:pPr marL="171450" indent="-171450">
              <a:buSzPct val="80000"/>
              <a:buFont typeface="Wingdings" panose="05000000000000000000" pitchFamily="2" charset="2"/>
              <a:buChar char="§"/>
            </a:pPr>
            <a:r>
              <a:rPr lang="de-DE" sz="1800" dirty="0" smtClean="0"/>
              <a:t>  besonders günstig für </a:t>
            </a:r>
            <a:r>
              <a:rPr lang="de-DE" sz="1800" dirty="0"/>
              <a:t>junge </a:t>
            </a:r>
            <a:r>
              <a:rPr lang="de-DE" sz="1800" dirty="0" smtClean="0"/>
              <a:t>Leute</a:t>
            </a:r>
          </a:p>
          <a:p>
            <a:pPr marL="171450" indent="-171450">
              <a:buSzPct val="80000"/>
              <a:buFont typeface="Wingdings" panose="05000000000000000000" pitchFamily="2" charset="2"/>
              <a:buChar char="§"/>
            </a:pPr>
            <a:r>
              <a:rPr lang="de-DE" sz="1800" dirty="0" smtClean="0"/>
              <a:t>  altersbedingte Beitragssprünge</a:t>
            </a:r>
          </a:p>
          <a:p>
            <a:pPr marL="171450" indent="-171450">
              <a:buSzPct val="80000"/>
              <a:buFont typeface="Wingdings" panose="05000000000000000000" pitchFamily="2" charset="2"/>
              <a:buChar char="§"/>
            </a:pPr>
            <a:r>
              <a:rPr lang="de-DE" sz="1800" dirty="0" smtClean="0"/>
              <a:t>  Wechsel </a:t>
            </a:r>
            <a:r>
              <a:rPr lang="de-DE" sz="1800" dirty="0"/>
              <a:t>in „</a:t>
            </a:r>
            <a:r>
              <a:rPr lang="de-DE" sz="1800" dirty="0" smtClean="0"/>
              <a:t>klassischen“ Tarif jederzeit möglich </a:t>
            </a:r>
            <a:br>
              <a:rPr lang="de-DE" sz="1800" dirty="0" smtClean="0"/>
            </a:br>
            <a:r>
              <a:rPr lang="de-DE" sz="1800" dirty="0" smtClean="0"/>
              <a:t>  bzw. automatischer Wechsel zu Beginn des Kalenderjahres, in dem das </a:t>
            </a:r>
            <a:br>
              <a:rPr lang="de-DE" sz="1800" dirty="0" smtClean="0"/>
            </a:br>
            <a:r>
              <a:rPr lang="de-DE" sz="1800" dirty="0" smtClean="0"/>
              <a:t>  40. Lebensjahr vollendet wird </a:t>
            </a:r>
          </a:p>
          <a:p>
            <a:pPr>
              <a:buSzPct val="80000"/>
            </a:pPr>
            <a:endParaRPr lang="de-DE" sz="1800" dirty="0"/>
          </a:p>
          <a:p>
            <a:pPr>
              <a:buSzPct val="80000"/>
            </a:pPr>
            <a:r>
              <a:rPr lang="de-DE" sz="1800" b="1" dirty="0" err="1" smtClean="0"/>
              <a:t>ZahnTOP</a:t>
            </a:r>
            <a:endParaRPr lang="de-DE" sz="1800" b="1" dirty="0" smtClean="0"/>
          </a:p>
          <a:p>
            <a:pPr marL="285750" indent="-285750">
              <a:buSzPct val="80000"/>
              <a:buFont typeface="Wingdings" panose="05000000000000000000" pitchFamily="2" charset="2"/>
              <a:buChar char="§"/>
            </a:pPr>
            <a:r>
              <a:rPr lang="de-DE" sz="1800" dirty="0" smtClean="0"/>
              <a:t>„klassische Variante“ = mit Alterungsrückstellungen</a:t>
            </a:r>
          </a:p>
          <a:p>
            <a:pPr marL="285750" indent="-285750">
              <a:buSzPct val="80000"/>
              <a:buFont typeface="Wingdings" panose="05000000000000000000" pitchFamily="2" charset="2"/>
              <a:buChar char="§"/>
            </a:pPr>
            <a:r>
              <a:rPr lang="de-DE" sz="1800" dirty="0" smtClean="0"/>
              <a:t>etwas teurer </a:t>
            </a:r>
          </a:p>
          <a:p>
            <a:pPr marL="285750" indent="-285750">
              <a:buSzPct val="80000"/>
              <a:buFont typeface="Wingdings" panose="05000000000000000000" pitchFamily="2" charset="2"/>
              <a:buChar char="§"/>
            </a:pPr>
            <a:r>
              <a:rPr lang="de-DE" sz="1800" dirty="0" smtClean="0"/>
              <a:t>keine altersbedingten Erhöhungen</a:t>
            </a:r>
            <a:endParaRPr lang="de-DE" sz="1800" dirty="0"/>
          </a:p>
          <a:p>
            <a:pPr marL="342900" indent="-342900">
              <a:spcBef>
                <a:spcPct val="50000"/>
              </a:spcBef>
              <a:buSzPct val="80000"/>
              <a:buFont typeface="Wingdings" panose="05000000000000000000" pitchFamily="2" charset="2"/>
              <a:buChar char="ü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39862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So beitragsstabil ist die Zahn-Serie (Unisex)</a:t>
            </a:r>
            <a:endParaRPr lang="de-DE" dirty="0"/>
          </a:p>
        </p:txBody>
      </p:sp>
      <p:graphicFrame>
        <p:nvGraphicFramePr>
          <p:cNvPr id="3" name="Diagramm 2"/>
          <p:cNvGraphicFramePr>
            <a:graphicFrameLocks/>
          </p:cNvGraphicFramePr>
          <p:nvPr>
            <p:extLst/>
          </p:nvPr>
        </p:nvGraphicFramePr>
        <p:xfrm>
          <a:off x="1563378" y="1710000"/>
          <a:ext cx="7066583" cy="4239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Abgerundetes Rechteck 3"/>
          <p:cNvSpPr/>
          <p:nvPr/>
        </p:nvSpPr>
        <p:spPr bwMode="auto">
          <a:xfrm rot="5400000">
            <a:off x="7637623" y="5212048"/>
            <a:ext cx="261251" cy="1117449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74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TOP Verkaufsstory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So einfach können Sie den </a:t>
            </a:r>
            <a:r>
              <a:rPr lang="de-DE" dirty="0" err="1" smtClean="0"/>
              <a:t>ZahnTOPpur</a:t>
            </a:r>
            <a:r>
              <a:rPr lang="de-DE" dirty="0" smtClean="0"/>
              <a:t> verkaufen</a:t>
            </a:r>
            <a:endParaRPr lang="de-DE" dirty="0"/>
          </a:p>
        </p:txBody>
      </p:sp>
      <p:sp>
        <p:nvSpPr>
          <p:cNvPr id="8" name="Form 4"/>
          <p:cNvSpPr/>
          <p:nvPr/>
        </p:nvSpPr>
        <p:spPr>
          <a:xfrm>
            <a:off x="7583044" y="4834970"/>
            <a:ext cx="1440160" cy="92055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0800" tIns="50800" rIns="50800" bIns="50800" numCol="1" spcCol="1270" anchor="ctr" anchorCtr="0">
            <a:noAutofit/>
          </a:bodyPr>
          <a:lstStyle/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b="1" kern="1200" dirty="0" smtClean="0"/>
              <a:t>Erfolgsfaktor</a:t>
            </a:r>
          </a:p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b="1" kern="1200" dirty="0" smtClean="0"/>
              <a:t>Nr. 1</a:t>
            </a:r>
            <a:endParaRPr lang="de-DE" b="1" kern="1200" dirty="0"/>
          </a:p>
        </p:txBody>
      </p:sp>
      <p:sp>
        <p:nvSpPr>
          <p:cNvPr id="9" name="Freihandform 8"/>
          <p:cNvSpPr/>
          <p:nvPr/>
        </p:nvSpPr>
        <p:spPr>
          <a:xfrm>
            <a:off x="7478497" y="4305625"/>
            <a:ext cx="1886238" cy="1841669"/>
          </a:xfrm>
          <a:custGeom>
            <a:avLst/>
            <a:gdLst>
              <a:gd name="connsiteX0" fmla="*/ 831225 w 1170255"/>
              <a:gd name="connsiteY0" fmla="*/ 184842 h 1159333"/>
              <a:gd name="connsiteX1" fmla="*/ 920965 w 1170255"/>
              <a:gd name="connsiteY1" fmla="*/ 108652 h 1159333"/>
              <a:gd name="connsiteX2" fmla="*/ 994073 w 1170255"/>
              <a:gd name="connsiteY2" fmla="*/ 169283 h 1159333"/>
              <a:gd name="connsiteX3" fmla="*/ 935798 w 1170255"/>
              <a:gd name="connsiteY3" fmla="*/ 271568 h 1159333"/>
              <a:gd name="connsiteX4" fmla="*/ 1030426 w 1170255"/>
              <a:gd name="connsiteY4" fmla="*/ 433561 h 1159333"/>
              <a:gd name="connsiteX5" fmla="*/ 1148147 w 1170255"/>
              <a:gd name="connsiteY5" fmla="*/ 433321 h 1159333"/>
              <a:gd name="connsiteX6" fmla="*/ 1164672 w 1170255"/>
              <a:gd name="connsiteY6" fmla="*/ 525950 h 1159333"/>
              <a:gd name="connsiteX7" fmla="*/ 1054131 w 1170255"/>
              <a:gd name="connsiteY7" fmla="*/ 566433 h 1159333"/>
              <a:gd name="connsiteX8" fmla="*/ 1021267 w 1170255"/>
              <a:gd name="connsiteY8" fmla="*/ 750644 h 1159333"/>
              <a:gd name="connsiteX9" fmla="*/ 1111062 w 1170255"/>
              <a:gd name="connsiteY9" fmla="*/ 826769 h 1159333"/>
              <a:gd name="connsiteX10" fmla="*/ 1063426 w 1170255"/>
              <a:gd name="connsiteY10" fmla="*/ 908317 h 1159333"/>
              <a:gd name="connsiteX11" fmla="*/ 953011 w 1170255"/>
              <a:gd name="connsiteY11" fmla="*/ 867489 h 1159333"/>
              <a:gd name="connsiteX12" fmla="*/ 808033 w 1170255"/>
              <a:gd name="connsiteY12" fmla="*/ 987724 h 1159333"/>
              <a:gd name="connsiteX13" fmla="*/ 828044 w 1170255"/>
              <a:gd name="connsiteY13" fmla="*/ 1103733 h 1159333"/>
              <a:gd name="connsiteX14" fmla="*/ 738231 w 1170255"/>
              <a:gd name="connsiteY14" fmla="*/ 1136041 h 1159333"/>
              <a:gd name="connsiteX15" fmla="*/ 679755 w 1170255"/>
              <a:gd name="connsiteY15" fmla="*/ 1033871 h 1159333"/>
              <a:gd name="connsiteX16" fmla="*/ 490500 w 1170255"/>
              <a:gd name="connsiteY16" fmla="*/ 1033871 h 1159333"/>
              <a:gd name="connsiteX17" fmla="*/ 432024 w 1170255"/>
              <a:gd name="connsiteY17" fmla="*/ 1136041 h 1159333"/>
              <a:gd name="connsiteX18" fmla="*/ 342211 w 1170255"/>
              <a:gd name="connsiteY18" fmla="*/ 1103733 h 1159333"/>
              <a:gd name="connsiteX19" fmla="*/ 362222 w 1170255"/>
              <a:gd name="connsiteY19" fmla="*/ 987725 h 1159333"/>
              <a:gd name="connsiteX20" fmla="*/ 217244 w 1170255"/>
              <a:gd name="connsiteY20" fmla="*/ 867490 h 1159333"/>
              <a:gd name="connsiteX21" fmla="*/ 106829 w 1170255"/>
              <a:gd name="connsiteY21" fmla="*/ 908317 h 1159333"/>
              <a:gd name="connsiteX22" fmla="*/ 59193 w 1170255"/>
              <a:gd name="connsiteY22" fmla="*/ 826769 h 1159333"/>
              <a:gd name="connsiteX23" fmla="*/ 148988 w 1170255"/>
              <a:gd name="connsiteY23" fmla="*/ 750644 h 1159333"/>
              <a:gd name="connsiteX24" fmla="*/ 116124 w 1170255"/>
              <a:gd name="connsiteY24" fmla="*/ 566433 h 1159333"/>
              <a:gd name="connsiteX25" fmla="*/ 5583 w 1170255"/>
              <a:gd name="connsiteY25" fmla="*/ 525950 h 1159333"/>
              <a:gd name="connsiteX26" fmla="*/ 22108 w 1170255"/>
              <a:gd name="connsiteY26" fmla="*/ 433321 h 1159333"/>
              <a:gd name="connsiteX27" fmla="*/ 139829 w 1170255"/>
              <a:gd name="connsiteY27" fmla="*/ 433561 h 1159333"/>
              <a:gd name="connsiteX28" fmla="*/ 234457 w 1170255"/>
              <a:gd name="connsiteY28" fmla="*/ 271568 h 1159333"/>
              <a:gd name="connsiteX29" fmla="*/ 176182 w 1170255"/>
              <a:gd name="connsiteY29" fmla="*/ 169283 h 1159333"/>
              <a:gd name="connsiteX30" fmla="*/ 249290 w 1170255"/>
              <a:gd name="connsiteY30" fmla="*/ 108652 h 1159333"/>
              <a:gd name="connsiteX31" fmla="*/ 339030 w 1170255"/>
              <a:gd name="connsiteY31" fmla="*/ 184842 h 1159333"/>
              <a:gd name="connsiteX32" fmla="*/ 516872 w 1170255"/>
              <a:gd name="connsiteY32" fmla="*/ 120866 h 1159333"/>
              <a:gd name="connsiteX33" fmla="*/ 537311 w 1170255"/>
              <a:gd name="connsiteY33" fmla="*/ 4933 h 1159333"/>
              <a:gd name="connsiteX34" fmla="*/ 632944 w 1170255"/>
              <a:gd name="connsiteY34" fmla="*/ 4933 h 1159333"/>
              <a:gd name="connsiteX35" fmla="*/ 653383 w 1170255"/>
              <a:gd name="connsiteY35" fmla="*/ 120866 h 1159333"/>
              <a:gd name="connsiteX36" fmla="*/ 831225 w 1170255"/>
              <a:gd name="connsiteY36" fmla="*/ 184842 h 1159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170255" h="1159333">
                <a:moveTo>
                  <a:pt x="831225" y="184842"/>
                </a:moveTo>
                <a:lnTo>
                  <a:pt x="920965" y="108652"/>
                </a:lnTo>
                <a:lnTo>
                  <a:pt x="994073" y="169283"/>
                </a:lnTo>
                <a:lnTo>
                  <a:pt x="935798" y="271568"/>
                </a:lnTo>
                <a:cubicBezTo>
                  <a:pt x="978146" y="318652"/>
                  <a:pt x="1010344" y="373771"/>
                  <a:pt x="1030426" y="433561"/>
                </a:cubicBezTo>
                <a:lnTo>
                  <a:pt x="1148147" y="433321"/>
                </a:lnTo>
                <a:lnTo>
                  <a:pt x="1164672" y="525950"/>
                </a:lnTo>
                <a:lnTo>
                  <a:pt x="1054131" y="566433"/>
                </a:lnTo>
                <a:cubicBezTo>
                  <a:pt x="1055950" y="629406"/>
                  <a:pt x="1044768" y="692084"/>
                  <a:pt x="1021267" y="750644"/>
                </a:cubicBezTo>
                <a:lnTo>
                  <a:pt x="1111062" y="826769"/>
                </a:lnTo>
                <a:lnTo>
                  <a:pt x="1063426" y="908317"/>
                </a:lnTo>
                <a:lnTo>
                  <a:pt x="953011" y="867489"/>
                </a:lnTo>
                <a:cubicBezTo>
                  <a:pt x="913450" y="916884"/>
                  <a:pt x="864120" y="957795"/>
                  <a:pt x="808033" y="987724"/>
                </a:cubicBezTo>
                <a:lnTo>
                  <a:pt x="828044" y="1103733"/>
                </a:lnTo>
                <a:lnTo>
                  <a:pt x="738231" y="1136041"/>
                </a:lnTo>
                <a:lnTo>
                  <a:pt x="679755" y="1033871"/>
                </a:lnTo>
                <a:cubicBezTo>
                  <a:pt x="617325" y="1046577"/>
                  <a:pt x="552930" y="1046577"/>
                  <a:pt x="490500" y="1033871"/>
                </a:cubicBezTo>
                <a:lnTo>
                  <a:pt x="432024" y="1136041"/>
                </a:lnTo>
                <a:lnTo>
                  <a:pt x="342211" y="1103733"/>
                </a:lnTo>
                <a:lnTo>
                  <a:pt x="362222" y="987725"/>
                </a:lnTo>
                <a:cubicBezTo>
                  <a:pt x="306134" y="957796"/>
                  <a:pt x="256805" y="916885"/>
                  <a:pt x="217244" y="867490"/>
                </a:cubicBezTo>
                <a:lnTo>
                  <a:pt x="106829" y="908317"/>
                </a:lnTo>
                <a:lnTo>
                  <a:pt x="59193" y="826769"/>
                </a:lnTo>
                <a:lnTo>
                  <a:pt x="148988" y="750644"/>
                </a:lnTo>
                <a:cubicBezTo>
                  <a:pt x="125487" y="692084"/>
                  <a:pt x="114305" y="629406"/>
                  <a:pt x="116124" y="566433"/>
                </a:cubicBezTo>
                <a:lnTo>
                  <a:pt x="5583" y="525950"/>
                </a:lnTo>
                <a:lnTo>
                  <a:pt x="22108" y="433321"/>
                </a:lnTo>
                <a:lnTo>
                  <a:pt x="139829" y="433561"/>
                </a:lnTo>
                <a:cubicBezTo>
                  <a:pt x="159911" y="373771"/>
                  <a:pt x="192109" y="318653"/>
                  <a:pt x="234457" y="271568"/>
                </a:cubicBezTo>
                <a:lnTo>
                  <a:pt x="176182" y="169283"/>
                </a:lnTo>
                <a:lnTo>
                  <a:pt x="249290" y="108652"/>
                </a:lnTo>
                <a:lnTo>
                  <a:pt x="339030" y="184842"/>
                </a:lnTo>
                <a:cubicBezTo>
                  <a:pt x="393299" y="151799"/>
                  <a:pt x="453810" y="130031"/>
                  <a:pt x="516872" y="120866"/>
                </a:cubicBezTo>
                <a:lnTo>
                  <a:pt x="537311" y="4933"/>
                </a:lnTo>
                <a:lnTo>
                  <a:pt x="632944" y="4933"/>
                </a:lnTo>
                <a:lnTo>
                  <a:pt x="653383" y="120866"/>
                </a:lnTo>
                <a:cubicBezTo>
                  <a:pt x="716445" y="130031"/>
                  <a:pt x="776956" y="151799"/>
                  <a:pt x="831225" y="184842"/>
                </a:cubicBezTo>
                <a:close/>
              </a:path>
            </a:pathLst>
          </a:custGeom>
          <a:solidFill>
            <a:srgbClr val="59737D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9857" tIns="296968" rIns="259857" bIns="317244" numCol="1" spcCol="1270" anchor="ctr" anchorCtr="0">
            <a:noAutofit/>
          </a:bodyPr>
          <a:lstStyle/>
          <a:p>
            <a:pPr lvl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b="1" kern="1200" dirty="0" smtClean="0"/>
              <a:t/>
            </a:r>
            <a:br>
              <a:rPr lang="de-DE" b="1" kern="1200" dirty="0" smtClean="0"/>
            </a:br>
            <a:endParaRPr lang="de-DE" b="1" kern="1200" dirty="0"/>
          </a:p>
        </p:txBody>
      </p:sp>
      <p:sp>
        <p:nvSpPr>
          <p:cNvPr id="10" name="Gebogener Pfeil 9"/>
          <p:cNvSpPr/>
          <p:nvPr/>
        </p:nvSpPr>
        <p:spPr>
          <a:xfrm rot="303778">
            <a:off x="7218436" y="4036990"/>
            <a:ext cx="2465650" cy="2493048"/>
          </a:xfrm>
          <a:prstGeom prst="circularArrow">
            <a:avLst>
              <a:gd name="adj1" fmla="val 4687"/>
              <a:gd name="adj2" fmla="val 391081"/>
              <a:gd name="adj3" fmla="val 2467185"/>
              <a:gd name="adj4" fmla="val 15933436"/>
              <a:gd name="adj5" fmla="val 5469"/>
            </a:avLst>
          </a:prstGeom>
          <a:solidFill>
            <a:srgbClr val="59737D"/>
          </a:solidFill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5" name="Textfeld 14"/>
          <p:cNvSpPr txBox="1"/>
          <p:nvPr/>
        </p:nvSpPr>
        <p:spPr>
          <a:xfrm>
            <a:off x="7698822" y="4949591"/>
            <a:ext cx="1470282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chemeClr val="bg1"/>
                </a:solidFill>
              </a:rPr>
              <a:t>Erfolgsfaktor</a:t>
            </a:r>
            <a:br>
              <a:rPr lang="de-DE" b="1" dirty="0" smtClean="0">
                <a:solidFill>
                  <a:schemeClr val="bg1"/>
                </a:solidFill>
              </a:rPr>
            </a:br>
            <a:r>
              <a:rPr lang="de-DE" b="1" dirty="0" smtClean="0">
                <a:solidFill>
                  <a:schemeClr val="bg1"/>
                </a:solidFill>
              </a:rPr>
              <a:t>Nr. 3</a:t>
            </a:r>
            <a:endParaRPr lang="de-DE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40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So einfach können Sie </a:t>
            </a:r>
            <a:r>
              <a:rPr lang="de-DE" dirty="0" err="1" smtClean="0"/>
              <a:t>ZahnTOPpur</a:t>
            </a:r>
            <a:r>
              <a:rPr lang="de-DE" dirty="0" smtClean="0"/>
              <a:t> verkaufen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507838" y="1710000"/>
            <a:ext cx="9269698" cy="39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800" b="1" dirty="0" smtClean="0"/>
              <a:t>Vergleichen Sie die Beiträge für </a:t>
            </a:r>
            <a:r>
              <a:rPr lang="de-DE" sz="1800" b="1" dirty="0" err="1" smtClean="0"/>
              <a:t>ZahnTOPpur</a:t>
            </a:r>
            <a:r>
              <a:rPr lang="de-DE" sz="1800" b="1" dirty="0" smtClean="0"/>
              <a:t> mit den Erstattungen für die PZR. </a:t>
            </a:r>
            <a:endParaRPr lang="de-DE" sz="1800" b="1" dirty="0"/>
          </a:p>
        </p:txBody>
      </p:sp>
      <p:sp>
        <p:nvSpPr>
          <p:cNvPr id="4" name="Rechteck 3"/>
          <p:cNvSpPr/>
          <p:nvPr/>
        </p:nvSpPr>
        <p:spPr>
          <a:xfrm>
            <a:off x="560389" y="5445224"/>
            <a:ext cx="9072562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de-DE" sz="1800" b="1" dirty="0"/>
              <a:t>Ergebnis: </a:t>
            </a:r>
            <a:r>
              <a:rPr lang="de-DE" sz="1800" b="1" dirty="0" smtClean="0"/>
              <a:t>Für rund 3,00 EUR genießen Ihre 20 – 34 jährigen Kunden hochwertigen Schutz, d. h. 90 % für Zahnersatz und Zahnbehandlung.  </a:t>
            </a:r>
            <a:endParaRPr lang="de-DE" sz="1800" b="1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53" y="2489637"/>
            <a:ext cx="4434547" cy="2277992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061" y="2757472"/>
            <a:ext cx="4466467" cy="1635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88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Agenda für Ihren Erfolg! </a:t>
            </a:r>
            <a:endParaRPr lang="de-DE" dirty="0"/>
          </a:p>
        </p:txBody>
      </p:sp>
      <p:sp>
        <p:nvSpPr>
          <p:cNvPr id="4" name="Freihandform 3"/>
          <p:cNvSpPr/>
          <p:nvPr/>
        </p:nvSpPr>
        <p:spPr>
          <a:xfrm>
            <a:off x="1311757" y="5077979"/>
            <a:ext cx="1170255" cy="1159333"/>
          </a:xfrm>
          <a:custGeom>
            <a:avLst/>
            <a:gdLst>
              <a:gd name="connsiteX0" fmla="*/ 831225 w 1170255"/>
              <a:gd name="connsiteY0" fmla="*/ 184842 h 1159333"/>
              <a:gd name="connsiteX1" fmla="*/ 920965 w 1170255"/>
              <a:gd name="connsiteY1" fmla="*/ 108652 h 1159333"/>
              <a:gd name="connsiteX2" fmla="*/ 994073 w 1170255"/>
              <a:gd name="connsiteY2" fmla="*/ 169283 h 1159333"/>
              <a:gd name="connsiteX3" fmla="*/ 935798 w 1170255"/>
              <a:gd name="connsiteY3" fmla="*/ 271568 h 1159333"/>
              <a:gd name="connsiteX4" fmla="*/ 1030426 w 1170255"/>
              <a:gd name="connsiteY4" fmla="*/ 433561 h 1159333"/>
              <a:gd name="connsiteX5" fmla="*/ 1148147 w 1170255"/>
              <a:gd name="connsiteY5" fmla="*/ 433321 h 1159333"/>
              <a:gd name="connsiteX6" fmla="*/ 1164672 w 1170255"/>
              <a:gd name="connsiteY6" fmla="*/ 525950 h 1159333"/>
              <a:gd name="connsiteX7" fmla="*/ 1054131 w 1170255"/>
              <a:gd name="connsiteY7" fmla="*/ 566433 h 1159333"/>
              <a:gd name="connsiteX8" fmla="*/ 1021267 w 1170255"/>
              <a:gd name="connsiteY8" fmla="*/ 750644 h 1159333"/>
              <a:gd name="connsiteX9" fmla="*/ 1111062 w 1170255"/>
              <a:gd name="connsiteY9" fmla="*/ 826769 h 1159333"/>
              <a:gd name="connsiteX10" fmla="*/ 1063426 w 1170255"/>
              <a:gd name="connsiteY10" fmla="*/ 908317 h 1159333"/>
              <a:gd name="connsiteX11" fmla="*/ 953011 w 1170255"/>
              <a:gd name="connsiteY11" fmla="*/ 867489 h 1159333"/>
              <a:gd name="connsiteX12" fmla="*/ 808033 w 1170255"/>
              <a:gd name="connsiteY12" fmla="*/ 987724 h 1159333"/>
              <a:gd name="connsiteX13" fmla="*/ 828044 w 1170255"/>
              <a:gd name="connsiteY13" fmla="*/ 1103733 h 1159333"/>
              <a:gd name="connsiteX14" fmla="*/ 738231 w 1170255"/>
              <a:gd name="connsiteY14" fmla="*/ 1136041 h 1159333"/>
              <a:gd name="connsiteX15" fmla="*/ 679755 w 1170255"/>
              <a:gd name="connsiteY15" fmla="*/ 1033871 h 1159333"/>
              <a:gd name="connsiteX16" fmla="*/ 490500 w 1170255"/>
              <a:gd name="connsiteY16" fmla="*/ 1033871 h 1159333"/>
              <a:gd name="connsiteX17" fmla="*/ 432024 w 1170255"/>
              <a:gd name="connsiteY17" fmla="*/ 1136041 h 1159333"/>
              <a:gd name="connsiteX18" fmla="*/ 342211 w 1170255"/>
              <a:gd name="connsiteY18" fmla="*/ 1103733 h 1159333"/>
              <a:gd name="connsiteX19" fmla="*/ 362222 w 1170255"/>
              <a:gd name="connsiteY19" fmla="*/ 987725 h 1159333"/>
              <a:gd name="connsiteX20" fmla="*/ 217244 w 1170255"/>
              <a:gd name="connsiteY20" fmla="*/ 867490 h 1159333"/>
              <a:gd name="connsiteX21" fmla="*/ 106829 w 1170255"/>
              <a:gd name="connsiteY21" fmla="*/ 908317 h 1159333"/>
              <a:gd name="connsiteX22" fmla="*/ 59193 w 1170255"/>
              <a:gd name="connsiteY22" fmla="*/ 826769 h 1159333"/>
              <a:gd name="connsiteX23" fmla="*/ 148988 w 1170255"/>
              <a:gd name="connsiteY23" fmla="*/ 750644 h 1159333"/>
              <a:gd name="connsiteX24" fmla="*/ 116124 w 1170255"/>
              <a:gd name="connsiteY24" fmla="*/ 566433 h 1159333"/>
              <a:gd name="connsiteX25" fmla="*/ 5583 w 1170255"/>
              <a:gd name="connsiteY25" fmla="*/ 525950 h 1159333"/>
              <a:gd name="connsiteX26" fmla="*/ 22108 w 1170255"/>
              <a:gd name="connsiteY26" fmla="*/ 433321 h 1159333"/>
              <a:gd name="connsiteX27" fmla="*/ 139829 w 1170255"/>
              <a:gd name="connsiteY27" fmla="*/ 433561 h 1159333"/>
              <a:gd name="connsiteX28" fmla="*/ 234457 w 1170255"/>
              <a:gd name="connsiteY28" fmla="*/ 271568 h 1159333"/>
              <a:gd name="connsiteX29" fmla="*/ 176182 w 1170255"/>
              <a:gd name="connsiteY29" fmla="*/ 169283 h 1159333"/>
              <a:gd name="connsiteX30" fmla="*/ 249290 w 1170255"/>
              <a:gd name="connsiteY30" fmla="*/ 108652 h 1159333"/>
              <a:gd name="connsiteX31" fmla="*/ 339030 w 1170255"/>
              <a:gd name="connsiteY31" fmla="*/ 184842 h 1159333"/>
              <a:gd name="connsiteX32" fmla="*/ 516872 w 1170255"/>
              <a:gd name="connsiteY32" fmla="*/ 120866 h 1159333"/>
              <a:gd name="connsiteX33" fmla="*/ 537311 w 1170255"/>
              <a:gd name="connsiteY33" fmla="*/ 4933 h 1159333"/>
              <a:gd name="connsiteX34" fmla="*/ 632944 w 1170255"/>
              <a:gd name="connsiteY34" fmla="*/ 4933 h 1159333"/>
              <a:gd name="connsiteX35" fmla="*/ 653383 w 1170255"/>
              <a:gd name="connsiteY35" fmla="*/ 120866 h 1159333"/>
              <a:gd name="connsiteX36" fmla="*/ 831225 w 1170255"/>
              <a:gd name="connsiteY36" fmla="*/ 184842 h 1159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170255" h="1159333">
                <a:moveTo>
                  <a:pt x="831225" y="184842"/>
                </a:moveTo>
                <a:lnTo>
                  <a:pt x="920965" y="108652"/>
                </a:lnTo>
                <a:lnTo>
                  <a:pt x="994073" y="169283"/>
                </a:lnTo>
                <a:lnTo>
                  <a:pt x="935798" y="271568"/>
                </a:lnTo>
                <a:cubicBezTo>
                  <a:pt x="978146" y="318652"/>
                  <a:pt x="1010344" y="373771"/>
                  <a:pt x="1030426" y="433561"/>
                </a:cubicBezTo>
                <a:lnTo>
                  <a:pt x="1148147" y="433321"/>
                </a:lnTo>
                <a:lnTo>
                  <a:pt x="1164672" y="525950"/>
                </a:lnTo>
                <a:lnTo>
                  <a:pt x="1054131" y="566433"/>
                </a:lnTo>
                <a:cubicBezTo>
                  <a:pt x="1055950" y="629406"/>
                  <a:pt x="1044768" y="692084"/>
                  <a:pt x="1021267" y="750644"/>
                </a:cubicBezTo>
                <a:lnTo>
                  <a:pt x="1111062" y="826769"/>
                </a:lnTo>
                <a:lnTo>
                  <a:pt x="1063426" y="908317"/>
                </a:lnTo>
                <a:lnTo>
                  <a:pt x="953011" y="867489"/>
                </a:lnTo>
                <a:cubicBezTo>
                  <a:pt x="913450" y="916884"/>
                  <a:pt x="864120" y="957795"/>
                  <a:pt x="808033" y="987724"/>
                </a:cubicBezTo>
                <a:lnTo>
                  <a:pt x="828044" y="1103733"/>
                </a:lnTo>
                <a:lnTo>
                  <a:pt x="738231" y="1136041"/>
                </a:lnTo>
                <a:lnTo>
                  <a:pt x="679755" y="1033871"/>
                </a:lnTo>
                <a:cubicBezTo>
                  <a:pt x="617325" y="1046577"/>
                  <a:pt x="552930" y="1046577"/>
                  <a:pt x="490500" y="1033871"/>
                </a:cubicBezTo>
                <a:lnTo>
                  <a:pt x="432024" y="1136041"/>
                </a:lnTo>
                <a:lnTo>
                  <a:pt x="342211" y="1103733"/>
                </a:lnTo>
                <a:lnTo>
                  <a:pt x="362222" y="987725"/>
                </a:lnTo>
                <a:cubicBezTo>
                  <a:pt x="306134" y="957796"/>
                  <a:pt x="256805" y="916885"/>
                  <a:pt x="217244" y="867490"/>
                </a:cubicBezTo>
                <a:lnTo>
                  <a:pt x="106829" y="908317"/>
                </a:lnTo>
                <a:lnTo>
                  <a:pt x="59193" y="826769"/>
                </a:lnTo>
                <a:lnTo>
                  <a:pt x="148988" y="750644"/>
                </a:lnTo>
                <a:cubicBezTo>
                  <a:pt x="125487" y="692084"/>
                  <a:pt x="114305" y="629406"/>
                  <a:pt x="116124" y="566433"/>
                </a:cubicBezTo>
                <a:lnTo>
                  <a:pt x="5583" y="525950"/>
                </a:lnTo>
                <a:lnTo>
                  <a:pt x="22108" y="433321"/>
                </a:lnTo>
                <a:lnTo>
                  <a:pt x="139829" y="433561"/>
                </a:lnTo>
                <a:cubicBezTo>
                  <a:pt x="159911" y="373771"/>
                  <a:pt x="192109" y="318653"/>
                  <a:pt x="234457" y="271568"/>
                </a:cubicBezTo>
                <a:lnTo>
                  <a:pt x="176182" y="169283"/>
                </a:lnTo>
                <a:lnTo>
                  <a:pt x="249290" y="108652"/>
                </a:lnTo>
                <a:lnTo>
                  <a:pt x="339030" y="184842"/>
                </a:lnTo>
                <a:cubicBezTo>
                  <a:pt x="393299" y="151799"/>
                  <a:pt x="453810" y="130031"/>
                  <a:pt x="516872" y="120866"/>
                </a:cubicBezTo>
                <a:lnTo>
                  <a:pt x="537311" y="4933"/>
                </a:lnTo>
                <a:lnTo>
                  <a:pt x="632944" y="4933"/>
                </a:lnTo>
                <a:lnTo>
                  <a:pt x="653383" y="120866"/>
                </a:lnTo>
                <a:cubicBezTo>
                  <a:pt x="716445" y="130031"/>
                  <a:pt x="776956" y="151799"/>
                  <a:pt x="831225" y="184842"/>
                </a:cubicBezTo>
                <a:close/>
              </a:path>
            </a:pathLst>
          </a:custGeom>
          <a:solidFill>
            <a:srgbClr val="59737D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9857" tIns="296968" rIns="259857" bIns="317244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e-DE" sz="2000" kern="1200" dirty="0"/>
          </a:p>
        </p:txBody>
      </p:sp>
      <p:sp>
        <p:nvSpPr>
          <p:cNvPr id="5" name="Freihandform 4"/>
          <p:cNvSpPr/>
          <p:nvPr/>
        </p:nvSpPr>
        <p:spPr>
          <a:xfrm>
            <a:off x="677331" y="4184149"/>
            <a:ext cx="1097125" cy="1097125"/>
          </a:xfrm>
          <a:custGeom>
            <a:avLst/>
            <a:gdLst>
              <a:gd name="connsiteX0" fmla="*/ 820920 w 1097125"/>
              <a:gd name="connsiteY0" fmla="*/ 277874 h 1097125"/>
              <a:gd name="connsiteX1" fmla="*/ 982784 w 1097125"/>
              <a:gd name="connsiteY1" fmla="*/ 229091 h 1097125"/>
              <a:gd name="connsiteX2" fmla="*/ 1042343 w 1097125"/>
              <a:gd name="connsiteY2" fmla="*/ 332252 h 1097125"/>
              <a:gd name="connsiteX3" fmla="*/ 919165 w 1097125"/>
              <a:gd name="connsiteY3" fmla="*/ 448038 h 1097125"/>
              <a:gd name="connsiteX4" fmla="*/ 919165 w 1097125"/>
              <a:gd name="connsiteY4" fmla="*/ 649087 h 1097125"/>
              <a:gd name="connsiteX5" fmla="*/ 1042343 w 1097125"/>
              <a:gd name="connsiteY5" fmla="*/ 764873 h 1097125"/>
              <a:gd name="connsiteX6" fmla="*/ 982784 w 1097125"/>
              <a:gd name="connsiteY6" fmla="*/ 868034 h 1097125"/>
              <a:gd name="connsiteX7" fmla="*/ 820920 w 1097125"/>
              <a:gd name="connsiteY7" fmla="*/ 819251 h 1097125"/>
              <a:gd name="connsiteX8" fmla="*/ 646806 w 1097125"/>
              <a:gd name="connsiteY8" fmla="*/ 919776 h 1097125"/>
              <a:gd name="connsiteX9" fmla="*/ 608122 w 1097125"/>
              <a:gd name="connsiteY9" fmla="*/ 1084344 h 1097125"/>
              <a:gd name="connsiteX10" fmla="*/ 489003 w 1097125"/>
              <a:gd name="connsiteY10" fmla="*/ 1084344 h 1097125"/>
              <a:gd name="connsiteX11" fmla="*/ 450318 w 1097125"/>
              <a:gd name="connsiteY11" fmla="*/ 919776 h 1097125"/>
              <a:gd name="connsiteX12" fmla="*/ 276204 w 1097125"/>
              <a:gd name="connsiteY12" fmla="*/ 819251 h 1097125"/>
              <a:gd name="connsiteX13" fmla="*/ 114341 w 1097125"/>
              <a:gd name="connsiteY13" fmla="*/ 868034 h 1097125"/>
              <a:gd name="connsiteX14" fmla="*/ 54782 w 1097125"/>
              <a:gd name="connsiteY14" fmla="*/ 764873 h 1097125"/>
              <a:gd name="connsiteX15" fmla="*/ 177960 w 1097125"/>
              <a:gd name="connsiteY15" fmla="*/ 649087 h 1097125"/>
              <a:gd name="connsiteX16" fmla="*/ 177960 w 1097125"/>
              <a:gd name="connsiteY16" fmla="*/ 448038 h 1097125"/>
              <a:gd name="connsiteX17" fmla="*/ 54782 w 1097125"/>
              <a:gd name="connsiteY17" fmla="*/ 332252 h 1097125"/>
              <a:gd name="connsiteX18" fmla="*/ 114341 w 1097125"/>
              <a:gd name="connsiteY18" fmla="*/ 229091 h 1097125"/>
              <a:gd name="connsiteX19" fmla="*/ 276205 w 1097125"/>
              <a:gd name="connsiteY19" fmla="*/ 277874 h 1097125"/>
              <a:gd name="connsiteX20" fmla="*/ 450319 w 1097125"/>
              <a:gd name="connsiteY20" fmla="*/ 177349 h 1097125"/>
              <a:gd name="connsiteX21" fmla="*/ 489003 w 1097125"/>
              <a:gd name="connsiteY21" fmla="*/ 12781 h 1097125"/>
              <a:gd name="connsiteX22" fmla="*/ 608122 w 1097125"/>
              <a:gd name="connsiteY22" fmla="*/ 12781 h 1097125"/>
              <a:gd name="connsiteX23" fmla="*/ 646807 w 1097125"/>
              <a:gd name="connsiteY23" fmla="*/ 177349 h 1097125"/>
              <a:gd name="connsiteX24" fmla="*/ 820921 w 1097125"/>
              <a:gd name="connsiteY24" fmla="*/ 277874 h 1097125"/>
              <a:gd name="connsiteX25" fmla="*/ 820920 w 1097125"/>
              <a:gd name="connsiteY25" fmla="*/ 277874 h 109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097125" h="1097125">
                <a:moveTo>
                  <a:pt x="820920" y="277874"/>
                </a:moveTo>
                <a:lnTo>
                  <a:pt x="982784" y="229091"/>
                </a:lnTo>
                <a:lnTo>
                  <a:pt x="1042343" y="332252"/>
                </a:lnTo>
                <a:lnTo>
                  <a:pt x="919165" y="448038"/>
                </a:lnTo>
                <a:cubicBezTo>
                  <a:pt x="937020" y="513865"/>
                  <a:pt x="937020" y="583260"/>
                  <a:pt x="919165" y="649087"/>
                </a:cubicBezTo>
                <a:lnTo>
                  <a:pt x="1042343" y="764873"/>
                </a:lnTo>
                <a:lnTo>
                  <a:pt x="982784" y="868034"/>
                </a:lnTo>
                <a:lnTo>
                  <a:pt x="820920" y="819251"/>
                </a:lnTo>
                <a:cubicBezTo>
                  <a:pt x="772840" y="867628"/>
                  <a:pt x="712742" y="902325"/>
                  <a:pt x="646806" y="919776"/>
                </a:cubicBezTo>
                <a:lnTo>
                  <a:pt x="608122" y="1084344"/>
                </a:lnTo>
                <a:lnTo>
                  <a:pt x="489003" y="1084344"/>
                </a:lnTo>
                <a:lnTo>
                  <a:pt x="450318" y="919776"/>
                </a:lnTo>
                <a:cubicBezTo>
                  <a:pt x="384382" y="902326"/>
                  <a:pt x="324284" y="867628"/>
                  <a:pt x="276204" y="819251"/>
                </a:cubicBezTo>
                <a:lnTo>
                  <a:pt x="114341" y="868034"/>
                </a:lnTo>
                <a:lnTo>
                  <a:pt x="54782" y="764873"/>
                </a:lnTo>
                <a:lnTo>
                  <a:pt x="177960" y="649087"/>
                </a:lnTo>
                <a:cubicBezTo>
                  <a:pt x="160105" y="583260"/>
                  <a:pt x="160105" y="513865"/>
                  <a:pt x="177960" y="448038"/>
                </a:cubicBezTo>
                <a:lnTo>
                  <a:pt x="54782" y="332252"/>
                </a:lnTo>
                <a:lnTo>
                  <a:pt x="114341" y="229091"/>
                </a:lnTo>
                <a:lnTo>
                  <a:pt x="276205" y="277874"/>
                </a:lnTo>
                <a:cubicBezTo>
                  <a:pt x="324285" y="229497"/>
                  <a:pt x="384383" y="194800"/>
                  <a:pt x="450319" y="177349"/>
                </a:cubicBezTo>
                <a:lnTo>
                  <a:pt x="489003" y="12781"/>
                </a:lnTo>
                <a:lnTo>
                  <a:pt x="608122" y="12781"/>
                </a:lnTo>
                <a:lnTo>
                  <a:pt x="646807" y="177349"/>
                </a:lnTo>
                <a:cubicBezTo>
                  <a:pt x="712743" y="194799"/>
                  <a:pt x="772841" y="229497"/>
                  <a:pt x="820921" y="277874"/>
                </a:cubicBezTo>
                <a:lnTo>
                  <a:pt x="820920" y="277874"/>
                </a:lnTo>
                <a:close/>
              </a:path>
            </a:pathLst>
          </a:custGeom>
          <a:solidFill>
            <a:srgbClr val="59737D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96525" tIns="298194" rIns="296525" bIns="298194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e-DE" sz="1600" kern="1200" dirty="0"/>
          </a:p>
        </p:txBody>
      </p:sp>
      <p:sp>
        <p:nvSpPr>
          <p:cNvPr id="14" name="Freihandform 13"/>
          <p:cNvSpPr/>
          <p:nvPr/>
        </p:nvSpPr>
        <p:spPr>
          <a:xfrm>
            <a:off x="1181473" y="3303433"/>
            <a:ext cx="1316550" cy="1316550"/>
          </a:xfrm>
          <a:custGeom>
            <a:avLst/>
            <a:gdLst>
              <a:gd name="connsiteX0" fmla="*/ 804334 w 1074958"/>
              <a:gd name="connsiteY0" fmla="*/ 272260 h 1074958"/>
              <a:gd name="connsiteX1" fmla="*/ 962927 w 1074958"/>
              <a:gd name="connsiteY1" fmla="*/ 224463 h 1074958"/>
              <a:gd name="connsiteX2" fmla="*/ 1021283 w 1074958"/>
              <a:gd name="connsiteY2" fmla="*/ 325539 h 1074958"/>
              <a:gd name="connsiteX3" fmla="*/ 900593 w 1074958"/>
              <a:gd name="connsiteY3" fmla="*/ 438985 h 1074958"/>
              <a:gd name="connsiteX4" fmla="*/ 900593 w 1074958"/>
              <a:gd name="connsiteY4" fmla="*/ 635972 h 1074958"/>
              <a:gd name="connsiteX5" fmla="*/ 1021283 w 1074958"/>
              <a:gd name="connsiteY5" fmla="*/ 749419 h 1074958"/>
              <a:gd name="connsiteX6" fmla="*/ 962927 w 1074958"/>
              <a:gd name="connsiteY6" fmla="*/ 850495 h 1074958"/>
              <a:gd name="connsiteX7" fmla="*/ 804334 w 1074958"/>
              <a:gd name="connsiteY7" fmla="*/ 802698 h 1074958"/>
              <a:gd name="connsiteX8" fmla="*/ 633738 w 1074958"/>
              <a:gd name="connsiteY8" fmla="*/ 901191 h 1074958"/>
              <a:gd name="connsiteX9" fmla="*/ 595835 w 1074958"/>
              <a:gd name="connsiteY9" fmla="*/ 1062436 h 1074958"/>
              <a:gd name="connsiteX10" fmla="*/ 479123 w 1074958"/>
              <a:gd name="connsiteY10" fmla="*/ 1062436 h 1074958"/>
              <a:gd name="connsiteX11" fmla="*/ 441220 w 1074958"/>
              <a:gd name="connsiteY11" fmla="*/ 901192 h 1074958"/>
              <a:gd name="connsiteX12" fmla="*/ 270624 w 1074958"/>
              <a:gd name="connsiteY12" fmla="*/ 802699 h 1074958"/>
              <a:gd name="connsiteX13" fmla="*/ 112031 w 1074958"/>
              <a:gd name="connsiteY13" fmla="*/ 850495 h 1074958"/>
              <a:gd name="connsiteX14" fmla="*/ 53675 w 1074958"/>
              <a:gd name="connsiteY14" fmla="*/ 749419 h 1074958"/>
              <a:gd name="connsiteX15" fmla="*/ 174365 w 1074958"/>
              <a:gd name="connsiteY15" fmla="*/ 635973 h 1074958"/>
              <a:gd name="connsiteX16" fmla="*/ 174365 w 1074958"/>
              <a:gd name="connsiteY16" fmla="*/ 438986 h 1074958"/>
              <a:gd name="connsiteX17" fmla="*/ 53675 w 1074958"/>
              <a:gd name="connsiteY17" fmla="*/ 325539 h 1074958"/>
              <a:gd name="connsiteX18" fmla="*/ 112031 w 1074958"/>
              <a:gd name="connsiteY18" fmla="*/ 224463 h 1074958"/>
              <a:gd name="connsiteX19" fmla="*/ 270624 w 1074958"/>
              <a:gd name="connsiteY19" fmla="*/ 272260 h 1074958"/>
              <a:gd name="connsiteX20" fmla="*/ 441220 w 1074958"/>
              <a:gd name="connsiteY20" fmla="*/ 173767 h 1074958"/>
              <a:gd name="connsiteX21" fmla="*/ 479123 w 1074958"/>
              <a:gd name="connsiteY21" fmla="*/ 12522 h 1074958"/>
              <a:gd name="connsiteX22" fmla="*/ 595835 w 1074958"/>
              <a:gd name="connsiteY22" fmla="*/ 12522 h 1074958"/>
              <a:gd name="connsiteX23" fmla="*/ 633738 w 1074958"/>
              <a:gd name="connsiteY23" fmla="*/ 173766 h 1074958"/>
              <a:gd name="connsiteX24" fmla="*/ 804334 w 1074958"/>
              <a:gd name="connsiteY24" fmla="*/ 272259 h 1074958"/>
              <a:gd name="connsiteX25" fmla="*/ 804334 w 1074958"/>
              <a:gd name="connsiteY25" fmla="*/ 272260 h 1074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074958" h="1074958">
                <a:moveTo>
                  <a:pt x="691893" y="271914"/>
                </a:moveTo>
                <a:lnTo>
                  <a:pt x="806871" y="200704"/>
                </a:lnTo>
                <a:lnTo>
                  <a:pt x="874255" y="268088"/>
                </a:lnTo>
                <a:lnTo>
                  <a:pt x="803044" y="383064"/>
                </a:lnTo>
                <a:cubicBezTo>
                  <a:pt x="830471" y="430234"/>
                  <a:pt x="844840" y="483859"/>
                  <a:pt x="844672" y="538423"/>
                </a:cubicBezTo>
                <a:lnTo>
                  <a:pt x="963831" y="602391"/>
                </a:lnTo>
                <a:lnTo>
                  <a:pt x="939167" y="694439"/>
                </a:lnTo>
                <a:lnTo>
                  <a:pt x="803988" y="690257"/>
                </a:lnTo>
                <a:cubicBezTo>
                  <a:pt x="776851" y="737595"/>
                  <a:pt x="737596" y="776851"/>
                  <a:pt x="690257" y="803988"/>
                </a:cubicBezTo>
                <a:lnTo>
                  <a:pt x="694439" y="939167"/>
                </a:lnTo>
                <a:lnTo>
                  <a:pt x="602392" y="963831"/>
                </a:lnTo>
                <a:lnTo>
                  <a:pt x="538424" y="844672"/>
                </a:lnTo>
                <a:cubicBezTo>
                  <a:pt x="483860" y="844840"/>
                  <a:pt x="430235" y="830471"/>
                  <a:pt x="383065" y="803044"/>
                </a:cubicBezTo>
                <a:lnTo>
                  <a:pt x="268087" y="874254"/>
                </a:lnTo>
                <a:lnTo>
                  <a:pt x="200703" y="806870"/>
                </a:lnTo>
                <a:lnTo>
                  <a:pt x="271914" y="691894"/>
                </a:lnTo>
                <a:cubicBezTo>
                  <a:pt x="244487" y="644724"/>
                  <a:pt x="230118" y="591099"/>
                  <a:pt x="230286" y="536535"/>
                </a:cubicBezTo>
                <a:lnTo>
                  <a:pt x="111127" y="472567"/>
                </a:lnTo>
                <a:lnTo>
                  <a:pt x="135791" y="380519"/>
                </a:lnTo>
                <a:lnTo>
                  <a:pt x="270970" y="384701"/>
                </a:lnTo>
                <a:cubicBezTo>
                  <a:pt x="298107" y="337363"/>
                  <a:pt x="337362" y="298107"/>
                  <a:pt x="384701" y="270970"/>
                </a:cubicBezTo>
                <a:lnTo>
                  <a:pt x="380519" y="135791"/>
                </a:lnTo>
                <a:lnTo>
                  <a:pt x="472566" y="111127"/>
                </a:lnTo>
                <a:lnTo>
                  <a:pt x="536534" y="230286"/>
                </a:lnTo>
                <a:cubicBezTo>
                  <a:pt x="591098" y="230118"/>
                  <a:pt x="644723" y="244487"/>
                  <a:pt x="691893" y="271914"/>
                </a:cubicBezTo>
                <a:lnTo>
                  <a:pt x="691893" y="271914"/>
                </a:lnTo>
                <a:close/>
              </a:path>
            </a:pathLst>
          </a:custGeom>
          <a:solidFill>
            <a:srgbClr val="59737D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79426" tIns="379426" rIns="379426" bIns="379426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e-DE" sz="1800" kern="1200" dirty="0"/>
          </a:p>
        </p:txBody>
      </p:sp>
      <p:sp>
        <p:nvSpPr>
          <p:cNvPr id="15" name="Gebogener Pfeil 14"/>
          <p:cNvSpPr/>
          <p:nvPr/>
        </p:nvSpPr>
        <p:spPr>
          <a:xfrm rot="879592">
            <a:off x="1243021" y="4743784"/>
            <a:ext cx="1509879" cy="1690016"/>
          </a:xfrm>
          <a:prstGeom prst="circularArrow">
            <a:avLst>
              <a:gd name="adj1" fmla="val 4687"/>
              <a:gd name="adj2" fmla="val 299029"/>
              <a:gd name="adj3" fmla="val 2467185"/>
              <a:gd name="adj4" fmla="val 15971140"/>
              <a:gd name="adj5" fmla="val 5469"/>
            </a:avLst>
          </a:prstGeom>
          <a:solidFill>
            <a:srgbClr val="59737D"/>
          </a:solidFill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6" name="Form 15"/>
          <p:cNvSpPr/>
          <p:nvPr/>
        </p:nvSpPr>
        <p:spPr>
          <a:xfrm>
            <a:off x="483028" y="3907646"/>
            <a:ext cx="1402948" cy="1402948"/>
          </a:xfrm>
          <a:prstGeom prst="leftCircularArrow">
            <a:avLst>
              <a:gd name="adj1" fmla="val 6452"/>
              <a:gd name="adj2" fmla="val 429999"/>
              <a:gd name="adj3" fmla="val 10489124"/>
              <a:gd name="adj4" fmla="val 14837806"/>
              <a:gd name="adj5" fmla="val 7527"/>
            </a:avLst>
          </a:prstGeom>
          <a:solidFill>
            <a:srgbClr val="59737D"/>
          </a:solidFill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7" name="Gebogener Pfeil 16"/>
          <p:cNvSpPr/>
          <p:nvPr/>
        </p:nvSpPr>
        <p:spPr>
          <a:xfrm>
            <a:off x="1053424" y="3107322"/>
            <a:ext cx="1512661" cy="1512661"/>
          </a:xfrm>
          <a:prstGeom prst="circularArrow">
            <a:avLst>
              <a:gd name="adj1" fmla="val 5984"/>
              <a:gd name="adj2" fmla="val 394124"/>
              <a:gd name="adj3" fmla="val 13313824"/>
              <a:gd name="adj4" fmla="val 10508221"/>
              <a:gd name="adj5" fmla="val 6981"/>
            </a:avLst>
          </a:prstGeom>
          <a:solidFill>
            <a:srgbClr val="59737D"/>
          </a:solidFill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7" name="Gruppieren 6"/>
          <p:cNvGrpSpPr/>
          <p:nvPr/>
        </p:nvGrpSpPr>
        <p:grpSpPr>
          <a:xfrm>
            <a:off x="1459001" y="2461948"/>
            <a:ext cx="989870" cy="989870"/>
            <a:chOff x="1260806" y="718100"/>
            <a:chExt cx="1636930" cy="1636930"/>
          </a:xfrm>
          <a:scene3d>
            <a:camera prst="orthographicFront"/>
            <a:lightRig rig="flat" dir="t"/>
          </a:scene3d>
        </p:grpSpPr>
        <p:sp>
          <p:nvSpPr>
            <p:cNvPr id="8" name="Form 7"/>
            <p:cNvSpPr/>
            <p:nvPr/>
          </p:nvSpPr>
          <p:spPr>
            <a:xfrm rot="20700000">
              <a:off x="1260806" y="718100"/>
              <a:ext cx="1636930" cy="1636930"/>
            </a:xfrm>
            <a:prstGeom prst="gear6">
              <a:avLst/>
            </a:prstGeom>
            <a:solidFill>
              <a:srgbClr val="59737D"/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Form 4"/>
            <p:cNvSpPr/>
            <p:nvPr/>
          </p:nvSpPr>
          <p:spPr>
            <a:xfrm>
              <a:off x="1619833" y="1077127"/>
              <a:ext cx="918876" cy="91887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de-DE" sz="2700" kern="1200" dirty="0"/>
            </a:p>
          </p:txBody>
        </p:sp>
      </p:grpSp>
      <p:sp>
        <p:nvSpPr>
          <p:cNvPr id="10" name="Form 9"/>
          <p:cNvSpPr/>
          <p:nvPr/>
        </p:nvSpPr>
        <p:spPr>
          <a:xfrm>
            <a:off x="1280592" y="2322280"/>
            <a:ext cx="1124933" cy="1342654"/>
          </a:xfrm>
          <a:prstGeom prst="leftCircularArrow">
            <a:avLst>
              <a:gd name="adj1" fmla="val 6452"/>
              <a:gd name="adj2" fmla="val 429999"/>
              <a:gd name="adj3" fmla="val 10489124"/>
              <a:gd name="adj4" fmla="val 14837806"/>
              <a:gd name="adj5" fmla="val 7527"/>
            </a:avLst>
          </a:prstGeom>
          <a:solidFill>
            <a:srgbClr val="59737D"/>
          </a:solidFill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1" name="Gruppieren 10"/>
          <p:cNvGrpSpPr/>
          <p:nvPr/>
        </p:nvGrpSpPr>
        <p:grpSpPr>
          <a:xfrm>
            <a:off x="1987077" y="1638842"/>
            <a:ext cx="989870" cy="989870"/>
            <a:chOff x="1187073" y="809253"/>
            <a:chExt cx="1636930" cy="1636930"/>
          </a:xfrm>
          <a:scene3d>
            <a:camera prst="orthographicFront"/>
            <a:lightRig rig="flat" dir="t"/>
          </a:scene3d>
        </p:grpSpPr>
        <p:sp>
          <p:nvSpPr>
            <p:cNvPr id="12" name="Form 11"/>
            <p:cNvSpPr/>
            <p:nvPr/>
          </p:nvSpPr>
          <p:spPr>
            <a:xfrm>
              <a:off x="1187073" y="809253"/>
              <a:ext cx="1636930" cy="1636930"/>
            </a:xfrm>
            <a:prstGeom prst="gear6">
              <a:avLst/>
            </a:prstGeom>
            <a:solidFill>
              <a:srgbClr val="59737D"/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l"/>
              <a:endParaRPr lang="de-DE" sz="1800" b="1" dirty="0"/>
            </a:p>
          </p:txBody>
        </p:sp>
        <p:sp>
          <p:nvSpPr>
            <p:cNvPr id="13" name="Form 4"/>
            <p:cNvSpPr/>
            <p:nvPr/>
          </p:nvSpPr>
          <p:spPr>
            <a:xfrm>
              <a:off x="1530698" y="1221955"/>
              <a:ext cx="918876" cy="91887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de-DE" sz="2000" b="1" kern="1200" dirty="0"/>
            </a:p>
          </p:txBody>
        </p:sp>
      </p:grpSp>
      <p:sp>
        <p:nvSpPr>
          <p:cNvPr id="18" name="Gebogener Pfeil 17"/>
          <p:cNvSpPr/>
          <p:nvPr/>
        </p:nvSpPr>
        <p:spPr>
          <a:xfrm>
            <a:off x="1649194" y="1423369"/>
            <a:ext cx="1512661" cy="1512661"/>
          </a:xfrm>
          <a:prstGeom prst="circularArrow">
            <a:avLst>
              <a:gd name="adj1" fmla="val 5984"/>
              <a:gd name="adj2" fmla="val 394124"/>
              <a:gd name="adj3" fmla="val 13313824"/>
              <a:gd name="adj4" fmla="val 10508221"/>
              <a:gd name="adj5" fmla="val 6981"/>
            </a:avLst>
          </a:prstGeom>
          <a:solidFill>
            <a:srgbClr val="59737D"/>
          </a:solidFill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Textfeld 18"/>
          <p:cNvSpPr txBox="1"/>
          <p:nvPr/>
        </p:nvSpPr>
        <p:spPr>
          <a:xfrm>
            <a:off x="1553556" y="5445224"/>
            <a:ext cx="7351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>
                <a:solidFill>
                  <a:schemeClr val="bg1"/>
                </a:solidFill>
              </a:rPr>
              <a:t>Nr. 5</a:t>
            </a:r>
            <a:endParaRPr lang="de-DE" sz="2000" b="1" dirty="0">
              <a:solidFill>
                <a:schemeClr val="bg1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2115242" y="1932127"/>
            <a:ext cx="7351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>
                <a:solidFill>
                  <a:schemeClr val="bg1"/>
                </a:solidFill>
              </a:rPr>
              <a:t>Nr. 1</a:t>
            </a:r>
            <a:endParaRPr lang="de-DE" sz="2000" b="1" dirty="0">
              <a:solidFill>
                <a:schemeClr val="bg1"/>
              </a:solidFill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1603678" y="2731013"/>
            <a:ext cx="7351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>
                <a:solidFill>
                  <a:schemeClr val="bg1"/>
                </a:solidFill>
              </a:rPr>
              <a:t>Nr. 2</a:t>
            </a:r>
            <a:endParaRPr lang="de-DE" sz="2000" b="1" dirty="0">
              <a:solidFill>
                <a:schemeClr val="bg1"/>
              </a:solidFill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1496616" y="3745747"/>
            <a:ext cx="7351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>
                <a:solidFill>
                  <a:schemeClr val="bg1"/>
                </a:solidFill>
              </a:rPr>
              <a:t>Nr. 3</a:t>
            </a:r>
            <a:endParaRPr lang="de-DE" sz="2000" b="1" dirty="0">
              <a:solidFill>
                <a:schemeClr val="bg1"/>
              </a:solidFill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857849" y="4529488"/>
            <a:ext cx="7351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>
                <a:solidFill>
                  <a:schemeClr val="bg1"/>
                </a:solidFill>
              </a:rPr>
              <a:t>Nr. 4</a:t>
            </a:r>
            <a:endParaRPr lang="de-DE" sz="2000" b="1" dirty="0">
              <a:solidFill>
                <a:schemeClr val="bg1"/>
              </a:solidFill>
            </a:endParaRPr>
          </a:p>
        </p:txBody>
      </p:sp>
      <p:sp>
        <p:nvSpPr>
          <p:cNvPr id="25" name="Rectangle 6"/>
          <p:cNvSpPr>
            <a:spLocks noGrp="1" noChangeArrowheads="1"/>
          </p:cNvSpPr>
          <p:nvPr>
            <p:ph idx="1"/>
          </p:nvPr>
        </p:nvSpPr>
        <p:spPr>
          <a:xfrm>
            <a:off x="3314829" y="1919436"/>
            <a:ext cx="6318121" cy="4389884"/>
          </a:xfrm>
        </p:spPr>
        <p:txBody>
          <a:bodyPr/>
          <a:lstStyle/>
          <a:p>
            <a:pPr>
              <a:buSzPct val="80000"/>
            </a:pPr>
            <a:r>
              <a:rPr lang="de-DE" altLang="de-DE" b="1" dirty="0" smtClean="0"/>
              <a:t>………….   Bedarf Zahnschutz</a:t>
            </a:r>
            <a:br>
              <a:rPr lang="de-DE" altLang="de-DE" b="1" dirty="0" smtClean="0"/>
            </a:br>
            <a:r>
              <a:rPr lang="de-DE" altLang="de-DE" b="1" dirty="0" smtClean="0"/>
              <a:t/>
            </a:r>
            <a:br>
              <a:rPr lang="de-DE" altLang="de-DE" b="1" dirty="0" smtClean="0"/>
            </a:br>
            <a:r>
              <a:rPr lang="de-DE" altLang="de-DE" b="1" dirty="0" smtClean="0"/>
              <a:t/>
            </a:r>
            <a:br>
              <a:rPr lang="de-DE" altLang="de-DE" b="1" dirty="0" smtClean="0"/>
            </a:br>
            <a:r>
              <a:rPr lang="de-DE" altLang="de-DE" b="1" dirty="0" smtClean="0"/>
              <a:t>………….   Die Lösung für GKV-Versicherte</a:t>
            </a:r>
            <a:r>
              <a:rPr lang="de-DE" altLang="de-DE" b="1" dirty="0"/>
              <a:t/>
            </a:r>
            <a:br>
              <a:rPr lang="de-DE" altLang="de-DE" b="1" dirty="0"/>
            </a:br>
            <a:r>
              <a:rPr lang="de-DE" altLang="de-DE" b="1" dirty="0" smtClean="0"/>
              <a:t/>
            </a:r>
            <a:br>
              <a:rPr lang="de-DE" altLang="de-DE" b="1" dirty="0" smtClean="0"/>
            </a:br>
            <a:endParaRPr lang="de-DE" altLang="de-DE" b="1" dirty="0"/>
          </a:p>
          <a:p>
            <a:pPr>
              <a:buSzPct val="80000"/>
            </a:pPr>
            <a:r>
              <a:rPr lang="de-DE" altLang="de-DE" b="1" dirty="0" smtClean="0"/>
              <a:t>………….   TOP Verkaufsstory</a:t>
            </a:r>
            <a:br>
              <a:rPr lang="de-DE" altLang="de-DE" b="1" dirty="0" smtClean="0"/>
            </a:br>
            <a:r>
              <a:rPr lang="de-DE" altLang="de-DE" b="1" dirty="0" smtClean="0"/>
              <a:t/>
            </a:r>
            <a:br>
              <a:rPr lang="de-DE" altLang="de-DE" b="1" dirty="0" smtClean="0"/>
            </a:br>
            <a:r>
              <a:rPr lang="de-DE" altLang="de-DE" b="1" dirty="0" smtClean="0"/>
              <a:t/>
            </a:r>
            <a:br>
              <a:rPr lang="de-DE" altLang="de-DE" b="1" dirty="0" smtClean="0"/>
            </a:br>
            <a:r>
              <a:rPr lang="de-DE" altLang="de-DE" b="1" dirty="0" smtClean="0"/>
              <a:t>………….   TOP Vertriebsunterstützung </a:t>
            </a:r>
            <a:br>
              <a:rPr lang="de-DE" altLang="de-DE" b="1" dirty="0" smtClean="0"/>
            </a:br>
            <a:r>
              <a:rPr lang="de-DE" altLang="de-DE" b="1" dirty="0" smtClean="0"/>
              <a:t/>
            </a:r>
            <a:br>
              <a:rPr lang="de-DE" altLang="de-DE" b="1" dirty="0" smtClean="0"/>
            </a:br>
            <a:r>
              <a:rPr lang="de-DE" altLang="de-DE" b="1" dirty="0" smtClean="0"/>
              <a:t/>
            </a:r>
            <a:br>
              <a:rPr lang="de-DE" altLang="de-DE" b="1" dirty="0" smtClean="0"/>
            </a:br>
            <a:r>
              <a:rPr lang="de-DE" altLang="de-DE" b="1" dirty="0" smtClean="0"/>
              <a:t>………….   TOP Prozesse  </a:t>
            </a:r>
            <a:endParaRPr lang="de-DE" altLang="de-DE" b="1" dirty="0"/>
          </a:p>
        </p:txBody>
      </p:sp>
    </p:spTree>
    <p:extLst>
      <p:ext uri="{BB962C8B-B14F-4D97-AF65-F5344CB8AC3E}">
        <p14:creationId xmlns:p14="http://schemas.microsoft.com/office/powerpoint/2010/main" val="394158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So einfach können Sie </a:t>
            </a:r>
            <a:r>
              <a:rPr lang="de-DE" dirty="0" err="1" smtClean="0"/>
              <a:t>ZahnTOP</a:t>
            </a:r>
            <a:r>
              <a:rPr lang="de-DE" dirty="0" smtClean="0"/>
              <a:t> verkaufen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507838" y="1710000"/>
            <a:ext cx="9235251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800" b="1" dirty="0" smtClean="0"/>
              <a:t>Übrigens: </a:t>
            </a:r>
            <a:r>
              <a:rPr lang="de-DE" sz="1800" dirty="0" smtClean="0"/>
              <a:t>Die Verkaufsstory lässt sich auf jede Zielgruppe adaptieren – auch unter Einbindung des Tarifes </a:t>
            </a:r>
            <a:r>
              <a:rPr lang="de-DE" sz="1800" dirty="0" err="1" smtClean="0"/>
              <a:t>ZahnTOP</a:t>
            </a:r>
            <a:r>
              <a:rPr lang="de-DE" sz="1800" dirty="0" smtClean="0"/>
              <a:t>. </a:t>
            </a:r>
            <a:r>
              <a:rPr lang="de-DE" sz="1800" b="1" dirty="0" smtClean="0"/>
              <a:t>Avatare</a:t>
            </a:r>
            <a:r>
              <a:rPr lang="de-DE" sz="1800" dirty="0" smtClean="0"/>
              <a:t> – exemplarische Zielgruppen </a:t>
            </a:r>
            <a:endParaRPr lang="de-DE" sz="1800" b="1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8180" y="2499247"/>
            <a:ext cx="1309852" cy="1888074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4436" y="2535342"/>
            <a:ext cx="876300" cy="304800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3656856" y="4408169"/>
            <a:ext cx="1008112" cy="66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l">
              <a:buFontTx/>
              <a:buChar char="-"/>
            </a:pPr>
            <a:r>
              <a:rPr lang="de-DE" sz="1200" b="1" dirty="0" smtClean="0"/>
              <a:t>Lisa D.</a:t>
            </a:r>
          </a:p>
          <a:p>
            <a:pPr marL="171450" indent="-171450" algn="l">
              <a:buFontTx/>
              <a:buChar char="-"/>
            </a:pPr>
            <a:r>
              <a:rPr lang="de-DE" sz="1200" b="1" dirty="0" smtClean="0"/>
              <a:t>31 Jahre</a:t>
            </a:r>
            <a:r>
              <a:rPr lang="de-DE" sz="1000" dirty="0" smtClean="0"/>
              <a:t/>
            </a:r>
            <a:br>
              <a:rPr lang="de-DE" sz="1000" dirty="0" smtClean="0"/>
            </a:br>
            <a:endParaRPr lang="de-DE" sz="1000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0792" y="2571600"/>
            <a:ext cx="2473395" cy="177389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5072" y="2522996"/>
            <a:ext cx="1038225" cy="352425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5523181" y="4408169"/>
            <a:ext cx="1302027" cy="66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l">
              <a:buFontTx/>
              <a:buChar char="-"/>
            </a:pPr>
            <a:r>
              <a:rPr lang="de-DE" sz="1200" b="1" dirty="0" smtClean="0"/>
              <a:t>Melanie R.</a:t>
            </a:r>
          </a:p>
          <a:p>
            <a:pPr marL="171450" indent="-171450" algn="l">
              <a:buFontTx/>
              <a:buChar char="-"/>
            </a:pPr>
            <a:r>
              <a:rPr lang="de-DE" sz="1200" b="1" dirty="0" smtClean="0"/>
              <a:t>40 Jahre</a:t>
            </a:r>
            <a:r>
              <a:rPr lang="de-DE" sz="1000" dirty="0" smtClean="0"/>
              <a:t/>
            </a:r>
            <a:br>
              <a:rPr lang="de-DE" sz="1000" dirty="0" smtClean="0"/>
            </a:br>
            <a:endParaRPr lang="de-DE" sz="1000" dirty="0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6"/>
          <a:srcRect r="3030" b="29778"/>
          <a:stretch/>
        </p:blipFill>
        <p:spPr>
          <a:xfrm>
            <a:off x="8011570" y="2522996"/>
            <a:ext cx="1659724" cy="1815230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91575" y="2527588"/>
            <a:ext cx="885825" cy="323850"/>
          </a:xfrm>
          <a:prstGeom prst="rect">
            <a:avLst/>
          </a:prstGeom>
        </p:spPr>
      </p:pic>
      <p:sp>
        <p:nvSpPr>
          <p:cNvPr id="14" name="Textfeld 13"/>
          <p:cNvSpPr txBox="1"/>
          <p:nvPr/>
        </p:nvSpPr>
        <p:spPr>
          <a:xfrm>
            <a:off x="8185312" y="4403850"/>
            <a:ext cx="1232184" cy="66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l">
              <a:buFontTx/>
              <a:buChar char="-"/>
            </a:pPr>
            <a:r>
              <a:rPr lang="de-DE" sz="1200" b="1" dirty="0" smtClean="0"/>
              <a:t>Michael K.</a:t>
            </a:r>
          </a:p>
          <a:p>
            <a:pPr marL="171450" indent="-171450" algn="l">
              <a:buFontTx/>
              <a:buChar char="-"/>
            </a:pPr>
            <a:r>
              <a:rPr lang="de-DE" sz="1200" b="1" dirty="0" smtClean="0"/>
              <a:t>51Jahre</a:t>
            </a:r>
            <a:r>
              <a:rPr lang="de-DE" sz="1000" dirty="0" smtClean="0"/>
              <a:t/>
            </a:r>
            <a:br>
              <a:rPr lang="de-DE" sz="1000" dirty="0" smtClean="0"/>
            </a:br>
            <a:endParaRPr lang="de-DE" sz="1000" dirty="0"/>
          </a:p>
        </p:txBody>
      </p:sp>
      <p:sp>
        <p:nvSpPr>
          <p:cNvPr id="15" name="Textfeld 14"/>
          <p:cNvSpPr txBox="1"/>
          <p:nvPr/>
        </p:nvSpPr>
        <p:spPr>
          <a:xfrm>
            <a:off x="200472" y="4941168"/>
            <a:ext cx="9360471" cy="192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800" b="1" dirty="0" smtClean="0">
                <a:solidFill>
                  <a:srgbClr val="0070C0"/>
                </a:solidFill>
                <a:latin typeface="Rage Italic" panose="03070502040507070304" pitchFamily="66" charset="0"/>
              </a:rPr>
              <a:t>Monatlicher Beitrag für </a:t>
            </a:r>
            <a:r>
              <a:rPr lang="de-DE" sz="1800" b="1" dirty="0" err="1" smtClean="0">
                <a:solidFill>
                  <a:srgbClr val="0070C0"/>
                </a:solidFill>
                <a:latin typeface="Rage Italic" panose="03070502040507070304" pitchFamily="66" charset="0"/>
              </a:rPr>
              <a:t>ZahnTOP</a:t>
            </a:r>
            <a:r>
              <a:rPr lang="de-DE" sz="1800" b="1" dirty="0" smtClean="0">
                <a:solidFill>
                  <a:srgbClr val="0070C0"/>
                </a:solidFill>
                <a:latin typeface="Rage Italic" panose="03070502040507070304" pitchFamily="66" charset="0"/>
              </a:rPr>
              <a:t> </a:t>
            </a:r>
            <a:r>
              <a:rPr lang="de-DE" sz="1800" dirty="0" smtClean="0">
                <a:solidFill>
                  <a:srgbClr val="0070C0"/>
                </a:solidFill>
                <a:latin typeface="Rage Italic" panose="03070502040507070304" pitchFamily="66" charset="0"/>
              </a:rPr>
              <a:t>	34,51 €		40,03 €			45,12 €</a:t>
            </a:r>
            <a:br>
              <a:rPr lang="de-DE" sz="1800" dirty="0" smtClean="0">
                <a:solidFill>
                  <a:srgbClr val="0070C0"/>
                </a:solidFill>
                <a:latin typeface="Rage Italic" panose="03070502040507070304" pitchFamily="66" charset="0"/>
              </a:rPr>
            </a:br>
            <a:r>
              <a:rPr lang="de-DE" sz="1800" b="1" dirty="0" smtClean="0">
                <a:solidFill>
                  <a:srgbClr val="0070C0"/>
                </a:solidFill>
                <a:latin typeface="Rage Italic" panose="03070502040507070304" pitchFamily="66" charset="0"/>
              </a:rPr>
              <a:t>Erstattung aus </a:t>
            </a:r>
            <a:r>
              <a:rPr lang="de-DE" sz="1800" b="1" dirty="0" err="1" smtClean="0">
                <a:solidFill>
                  <a:srgbClr val="0070C0"/>
                </a:solidFill>
                <a:latin typeface="Rage Italic" panose="03070502040507070304" pitchFamily="66" charset="0"/>
              </a:rPr>
              <a:t>ZahnTOP</a:t>
            </a:r>
            <a:r>
              <a:rPr lang="de-DE" sz="1800" dirty="0" smtClean="0">
                <a:solidFill>
                  <a:srgbClr val="0070C0"/>
                </a:solidFill>
                <a:latin typeface="Rage Italic" panose="03070502040507070304" pitchFamily="66" charset="0"/>
              </a:rPr>
              <a:t>	               -11,25 €  		-</a:t>
            </a:r>
            <a:r>
              <a:rPr lang="de-DE" sz="1800" dirty="0">
                <a:solidFill>
                  <a:srgbClr val="0070C0"/>
                </a:solidFill>
                <a:latin typeface="Rage Italic" panose="03070502040507070304" pitchFamily="66" charset="0"/>
              </a:rPr>
              <a:t>11,25 </a:t>
            </a:r>
            <a:r>
              <a:rPr lang="de-DE" sz="1800" dirty="0" smtClean="0">
                <a:solidFill>
                  <a:srgbClr val="0070C0"/>
                </a:solidFill>
                <a:latin typeface="Rage Italic" panose="03070502040507070304" pitchFamily="66" charset="0"/>
              </a:rPr>
              <a:t>€			-</a:t>
            </a:r>
            <a:r>
              <a:rPr lang="de-DE" sz="1800" dirty="0">
                <a:solidFill>
                  <a:srgbClr val="0070C0"/>
                </a:solidFill>
                <a:latin typeface="Rage Italic" panose="03070502040507070304" pitchFamily="66" charset="0"/>
              </a:rPr>
              <a:t>11,25 </a:t>
            </a:r>
            <a:r>
              <a:rPr lang="de-DE" sz="1800" dirty="0" smtClean="0">
                <a:solidFill>
                  <a:srgbClr val="0070C0"/>
                </a:solidFill>
                <a:latin typeface="Rage Italic" panose="03070502040507070304" pitchFamily="66" charset="0"/>
              </a:rPr>
              <a:t>€</a:t>
            </a:r>
          </a:p>
          <a:p>
            <a:pPr algn="l"/>
            <a:endParaRPr lang="de-DE" sz="1800" dirty="0">
              <a:solidFill>
                <a:srgbClr val="0070C0"/>
              </a:solidFill>
              <a:latin typeface="Rage Italic" panose="03070502040507070304" pitchFamily="66" charset="0"/>
            </a:endParaRPr>
          </a:p>
          <a:p>
            <a:pPr algn="l"/>
            <a:r>
              <a:rPr lang="de-DE" sz="1800" b="1" dirty="0" smtClean="0">
                <a:solidFill>
                  <a:srgbClr val="0070C0"/>
                </a:solidFill>
                <a:latin typeface="Rage Italic" panose="03070502040507070304" pitchFamily="66" charset="0"/>
              </a:rPr>
              <a:t>Monatlicher Effektivbeitrag</a:t>
            </a:r>
            <a:r>
              <a:rPr lang="de-DE" sz="1800" dirty="0" smtClean="0">
                <a:solidFill>
                  <a:srgbClr val="0070C0"/>
                </a:solidFill>
                <a:latin typeface="Rage Italic" panose="03070502040507070304" pitchFamily="66" charset="0"/>
              </a:rPr>
              <a:t>	</a:t>
            </a:r>
            <a:r>
              <a:rPr lang="de-DE" sz="1800" dirty="0">
                <a:solidFill>
                  <a:srgbClr val="0070C0"/>
                </a:solidFill>
                <a:latin typeface="Rage Italic" panose="03070502040507070304" pitchFamily="66" charset="0"/>
              </a:rPr>
              <a:t> </a:t>
            </a:r>
            <a:r>
              <a:rPr lang="de-DE" sz="1800" dirty="0" smtClean="0">
                <a:solidFill>
                  <a:srgbClr val="0070C0"/>
                </a:solidFill>
                <a:latin typeface="Rage Italic" panose="03070502040507070304" pitchFamily="66" charset="0"/>
              </a:rPr>
              <a:t>           = 23,26 €  	            = 28,78 €		           = 33,87 </a:t>
            </a:r>
            <a:r>
              <a:rPr lang="de-DE" sz="1800" dirty="0">
                <a:solidFill>
                  <a:srgbClr val="0070C0"/>
                </a:solidFill>
                <a:latin typeface="Rage Italic" panose="03070502040507070304" pitchFamily="66" charset="0"/>
              </a:rPr>
              <a:t>€</a:t>
            </a:r>
          </a:p>
          <a:p>
            <a:pPr algn="l"/>
            <a:endParaRPr lang="de-DE" sz="1800" dirty="0">
              <a:solidFill>
                <a:srgbClr val="0070C0"/>
              </a:solidFill>
              <a:latin typeface="Rage Italic" panose="03070502040507070304" pitchFamily="66" charset="0"/>
            </a:endParaRPr>
          </a:p>
          <a:p>
            <a:pPr algn="l"/>
            <a:endParaRPr lang="de-DE" sz="1800" dirty="0">
              <a:solidFill>
                <a:srgbClr val="0070C0"/>
              </a:solidFill>
              <a:latin typeface="Rage Italic" panose="03070502040507070304" pitchFamily="66" charset="0"/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3732614" y="5383319"/>
            <a:ext cx="932354" cy="363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de-DE" dirty="0" smtClean="0">
                <a:solidFill>
                  <a:srgbClr val="0070C0"/>
                </a:solidFill>
                <a:latin typeface="Rage Italic" panose="03070502040507070304" pitchFamily="66" charset="0"/>
              </a:rPr>
              <a:t>---------------</a:t>
            </a:r>
            <a:endParaRPr lang="de-DE" dirty="0">
              <a:solidFill>
                <a:srgbClr val="0070C0"/>
              </a:solidFill>
              <a:latin typeface="Rage Italic" panose="03070502040507070304" pitchFamily="66" charset="0"/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5676830" y="5379968"/>
            <a:ext cx="932354" cy="363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de-DE" dirty="0" smtClean="0">
                <a:solidFill>
                  <a:srgbClr val="0070C0"/>
                </a:solidFill>
                <a:latin typeface="Rage Italic" panose="03070502040507070304" pitchFamily="66" charset="0"/>
              </a:rPr>
              <a:t>---------------</a:t>
            </a:r>
            <a:endParaRPr lang="de-DE" dirty="0">
              <a:solidFill>
                <a:srgbClr val="0070C0"/>
              </a:solidFill>
              <a:latin typeface="Rage Italic" panose="03070502040507070304" pitchFamily="66" charset="0"/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8337376" y="5378626"/>
            <a:ext cx="932354" cy="363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de-DE" dirty="0" smtClean="0">
                <a:solidFill>
                  <a:srgbClr val="0070C0"/>
                </a:solidFill>
                <a:latin typeface="Rage Italic" panose="03070502040507070304" pitchFamily="66" charset="0"/>
              </a:rPr>
              <a:t>---------------</a:t>
            </a:r>
            <a:endParaRPr lang="de-DE" dirty="0">
              <a:solidFill>
                <a:srgbClr val="0070C0"/>
              </a:solidFill>
              <a:latin typeface="Rage Italic" panose="03070502040507070304" pitchFamily="66" charset="0"/>
            </a:endParaRPr>
          </a:p>
        </p:txBody>
      </p:sp>
      <p:sp>
        <p:nvSpPr>
          <p:cNvPr id="21" name="Rechteck 20"/>
          <p:cNvSpPr/>
          <p:nvPr/>
        </p:nvSpPr>
        <p:spPr>
          <a:xfrm>
            <a:off x="3611461" y="5954706"/>
            <a:ext cx="932354" cy="363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de-DE" dirty="0" smtClean="0">
                <a:solidFill>
                  <a:srgbClr val="0070C0"/>
                </a:solidFill>
                <a:latin typeface="Rage Italic" panose="03070502040507070304" pitchFamily="66" charset="0"/>
              </a:rPr>
              <a:t>---------------</a:t>
            </a:r>
            <a:endParaRPr lang="de-DE" dirty="0">
              <a:solidFill>
                <a:srgbClr val="0070C0"/>
              </a:solidFill>
              <a:latin typeface="Rage Italic" panose="03070502040507070304" pitchFamily="66" charset="0"/>
            </a:endParaRPr>
          </a:p>
        </p:txBody>
      </p:sp>
      <p:sp>
        <p:nvSpPr>
          <p:cNvPr id="22" name="Rechteck 21"/>
          <p:cNvSpPr/>
          <p:nvPr/>
        </p:nvSpPr>
        <p:spPr>
          <a:xfrm>
            <a:off x="3617342" y="6019323"/>
            <a:ext cx="932354" cy="363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de-DE" dirty="0" smtClean="0">
                <a:solidFill>
                  <a:srgbClr val="0070C0"/>
                </a:solidFill>
                <a:latin typeface="Rage Italic" panose="03070502040507070304" pitchFamily="66" charset="0"/>
              </a:rPr>
              <a:t>---------------</a:t>
            </a:r>
            <a:endParaRPr lang="de-DE" dirty="0">
              <a:solidFill>
                <a:srgbClr val="0070C0"/>
              </a:solidFill>
              <a:latin typeface="Rage Italic" panose="03070502040507070304" pitchFamily="66" charset="0"/>
            </a:endParaRPr>
          </a:p>
        </p:txBody>
      </p:sp>
      <p:sp>
        <p:nvSpPr>
          <p:cNvPr id="23" name="Rechteck 22"/>
          <p:cNvSpPr/>
          <p:nvPr/>
        </p:nvSpPr>
        <p:spPr>
          <a:xfrm>
            <a:off x="5467120" y="5956857"/>
            <a:ext cx="932354" cy="363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de-DE" dirty="0" smtClean="0">
                <a:solidFill>
                  <a:srgbClr val="0070C0"/>
                </a:solidFill>
                <a:latin typeface="Rage Italic" panose="03070502040507070304" pitchFamily="66" charset="0"/>
              </a:rPr>
              <a:t>---------------</a:t>
            </a:r>
            <a:endParaRPr lang="de-DE" dirty="0">
              <a:solidFill>
                <a:srgbClr val="0070C0"/>
              </a:solidFill>
              <a:latin typeface="Rage Italic" panose="03070502040507070304" pitchFamily="66" charset="0"/>
            </a:endParaRPr>
          </a:p>
        </p:txBody>
      </p:sp>
      <p:sp>
        <p:nvSpPr>
          <p:cNvPr id="24" name="Rechteck 23"/>
          <p:cNvSpPr/>
          <p:nvPr/>
        </p:nvSpPr>
        <p:spPr>
          <a:xfrm>
            <a:off x="5473001" y="6021474"/>
            <a:ext cx="932354" cy="363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de-DE" dirty="0" smtClean="0">
                <a:solidFill>
                  <a:srgbClr val="0070C0"/>
                </a:solidFill>
                <a:latin typeface="Rage Italic" panose="03070502040507070304" pitchFamily="66" charset="0"/>
              </a:rPr>
              <a:t>---------------</a:t>
            </a:r>
            <a:endParaRPr lang="de-DE" dirty="0">
              <a:solidFill>
                <a:srgbClr val="0070C0"/>
              </a:solidFill>
              <a:latin typeface="Rage Italic" panose="03070502040507070304" pitchFamily="66" charset="0"/>
            </a:endParaRPr>
          </a:p>
        </p:txBody>
      </p:sp>
      <p:sp>
        <p:nvSpPr>
          <p:cNvPr id="25" name="Rechteck 24"/>
          <p:cNvSpPr/>
          <p:nvPr/>
        </p:nvSpPr>
        <p:spPr>
          <a:xfrm>
            <a:off x="8188527" y="5954706"/>
            <a:ext cx="932354" cy="363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de-DE" dirty="0" smtClean="0">
                <a:solidFill>
                  <a:srgbClr val="0070C0"/>
                </a:solidFill>
                <a:latin typeface="Rage Italic" panose="03070502040507070304" pitchFamily="66" charset="0"/>
              </a:rPr>
              <a:t>---------------</a:t>
            </a:r>
            <a:endParaRPr lang="de-DE" dirty="0">
              <a:solidFill>
                <a:srgbClr val="0070C0"/>
              </a:solidFill>
              <a:latin typeface="Rage Italic" panose="03070502040507070304" pitchFamily="66" charset="0"/>
            </a:endParaRPr>
          </a:p>
        </p:txBody>
      </p:sp>
      <p:sp>
        <p:nvSpPr>
          <p:cNvPr id="26" name="Rechteck 25"/>
          <p:cNvSpPr/>
          <p:nvPr/>
        </p:nvSpPr>
        <p:spPr>
          <a:xfrm>
            <a:off x="8194408" y="6019323"/>
            <a:ext cx="932354" cy="363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de-DE" dirty="0" smtClean="0">
                <a:solidFill>
                  <a:srgbClr val="0070C0"/>
                </a:solidFill>
                <a:latin typeface="Rage Italic" panose="03070502040507070304" pitchFamily="66" charset="0"/>
              </a:rPr>
              <a:t>---------------</a:t>
            </a:r>
            <a:endParaRPr lang="de-DE" dirty="0">
              <a:solidFill>
                <a:srgbClr val="0070C0"/>
              </a:solidFill>
              <a:latin typeface="Rage Italic" panose="03070502040507070304" pitchFamily="66" charset="0"/>
            </a:endParaRPr>
          </a:p>
        </p:txBody>
      </p:sp>
      <p:grpSp>
        <p:nvGrpSpPr>
          <p:cNvPr id="27" name="Group 14"/>
          <p:cNvGrpSpPr>
            <a:grpSpLocks/>
          </p:cNvGrpSpPr>
          <p:nvPr/>
        </p:nvGrpSpPr>
        <p:grpSpPr bwMode="auto">
          <a:xfrm rot="20788613">
            <a:off x="421304" y="2596911"/>
            <a:ext cx="1812727" cy="1851824"/>
            <a:chOff x="3630" y="2112"/>
            <a:chExt cx="1020" cy="1042"/>
          </a:xfrm>
        </p:grpSpPr>
        <p:pic>
          <p:nvPicPr>
            <p:cNvPr id="28" name="Picture 5" descr="SIGNAL_IDUNA_Stoerer_Kreis_RGB_bordeaux_45x4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 rot="480000">
              <a:off x="3630" y="2112"/>
              <a:ext cx="1020" cy="1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Oval 8"/>
            <p:cNvSpPr>
              <a:spLocks noChangeArrowheads="1"/>
            </p:cNvSpPr>
            <p:nvPr/>
          </p:nvSpPr>
          <p:spPr bwMode="gray">
            <a:xfrm rot="480000">
              <a:off x="3630" y="2134"/>
              <a:ext cx="1020" cy="1020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bg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de-DE" altLang="de-DE" b="1" dirty="0" smtClean="0">
                  <a:solidFill>
                    <a:schemeClr val="bg1"/>
                  </a:solidFill>
                </a:rPr>
                <a:t/>
              </a:r>
              <a:br>
                <a:rPr lang="de-DE" altLang="de-DE" b="1" dirty="0" smtClean="0">
                  <a:solidFill>
                    <a:schemeClr val="bg1"/>
                  </a:solidFill>
                </a:rPr>
              </a:br>
              <a:r>
                <a:rPr lang="de-DE" altLang="de-DE" b="1" dirty="0" smtClean="0">
                  <a:solidFill>
                    <a:schemeClr val="bg1"/>
                  </a:solidFill>
                </a:rPr>
                <a:t>Unser Tipp: </a:t>
              </a:r>
              <a:br>
                <a:rPr lang="de-DE" altLang="de-DE" b="1" dirty="0" smtClean="0">
                  <a:solidFill>
                    <a:schemeClr val="bg1"/>
                  </a:solidFill>
                </a:rPr>
              </a:br>
              <a:r>
                <a:rPr lang="de-DE" altLang="de-DE" b="1" dirty="0" smtClean="0">
                  <a:solidFill>
                    <a:schemeClr val="bg1"/>
                  </a:solidFill>
                </a:rPr>
                <a:t>Bonusprogramm</a:t>
              </a:r>
            </a:p>
            <a:p>
              <a:r>
                <a:rPr lang="de-DE" altLang="de-DE" b="1" dirty="0" smtClean="0">
                  <a:solidFill>
                    <a:schemeClr val="bg1"/>
                  </a:solidFill>
                </a:rPr>
                <a:t>der Kassen</a:t>
              </a:r>
            </a:p>
            <a:p>
              <a:r>
                <a:rPr lang="de-DE" altLang="de-DE" sz="1400" b="1" dirty="0" smtClean="0">
                  <a:solidFill>
                    <a:schemeClr val="bg1"/>
                  </a:solidFill>
                </a:rPr>
                <a:t>nutzen</a:t>
              </a:r>
            </a:p>
            <a:p>
              <a:endParaRPr lang="de-DE" altLang="de-DE" sz="14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3848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TOP Vertriebsunterstützung</a:t>
            </a:r>
            <a:endParaRPr lang="de-DE" dirty="0"/>
          </a:p>
        </p:txBody>
      </p:sp>
      <p:sp>
        <p:nvSpPr>
          <p:cNvPr id="8" name="Form 4"/>
          <p:cNvSpPr/>
          <p:nvPr/>
        </p:nvSpPr>
        <p:spPr>
          <a:xfrm>
            <a:off x="7583044" y="4834970"/>
            <a:ext cx="1440160" cy="92055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0800" tIns="50800" rIns="50800" bIns="50800" numCol="1" spcCol="1270" anchor="ctr" anchorCtr="0">
            <a:noAutofit/>
          </a:bodyPr>
          <a:lstStyle/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b="1" kern="1200" dirty="0" smtClean="0"/>
              <a:t>Erfolgsfaktor</a:t>
            </a:r>
          </a:p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b="1" kern="1200" dirty="0" smtClean="0"/>
              <a:t>Nr. 1</a:t>
            </a:r>
            <a:endParaRPr lang="de-DE" b="1" kern="1200" dirty="0"/>
          </a:p>
        </p:txBody>
      </p:sp>
      <p:sp>
        <p:nvSpPr>
          <p:cNvPr id="9" name="Freihandform 8"/>
          <p:cNvSpPr/>
          <p:nvPr/>
        </p:nvSpPr>
        <p:spPr>
          <a:xfrm>
            <a:off x="7478497" y="4305625"/>
            <a:ext cx="1886238" cy="1841669"/>
          </a:xfrm>
          <a:custGeom>
            <a:avLst/>
            <a:gdLst>
              <a:gd name="connsiteX0" fmla="*/ 831225 w 1170255"/>
              <a:gd name="connsiteY0" fmla="*/ 184842 h 1159333"/>
              <a:gd name="connsiteX1" fmla="*/ 920965 w 1170255"/>
              <a:gd name="connsiteY1" fmla="*/ 108652 h 1159333"/>
              <a:gd name="connsiteX2" fmla="*/ 994073 w 1170255"/>
              <a:gd name="connsiteY2" fmla="*/ 169283 h 1159333"/>
              <a:gd name="connsiteX3" fmla="*/ 935798 w 1170255"/>
              <a:gd name="connsiteY3" fmla="*/ 271568 h 1159333"/>
              <a:gd name="connsiteX4" fmla="*/ 1030426 w 1170255"/>
              <a:gd name="connsiteY4" fmla="*/ 433561 h 1159333"/>
              <a:gd name="connsiteX5" fmla="*/ 1148147 w 1170255"/>
              <a:gd name="connsiteY5" fmla="*/ 433321 h 1159333"/>
              <a:gd name="connsiteX6" fmla="*/ 1164672 w 1170255"/>
              <a:gd name="connsiteY6" fmla="*/ 525950 h 1159333"/>
              <a:gd name="connsiteX7" fmla="*/ 1054131 w 1170255"/>
              <a:gd name="connsiteY7" fmla="*/ 566433 h 1159333"/>
              <a:gd name="connsiteX8" fmla="*/ 1021267 w 1170255"/>
              <a:gd name="connsiteY8" fmla="*/ 750644 h 1159333"/>
              <a:gd name="connsiteX9" fmla="*/ 1111062 w 1170255"/>
              <a:gd name="connsiteY9" fmla="*/ 826769 h 1159333"/>
              <a:gd name="connsiteX10" fmla="*/ 1063426 w 1170255"/>
              <a:gd name="connsiteY10" fmla="*/ 908317 h 1159333"/>
              <a:gd name="connsiteX11" fmla="*/ 953011 w 1170255"/>
              <a:gd name="connsiteY11" fmla="*/ 867489 h 1159333"/>
              <a:gd name="connsiteX12" fmla="*/ 808033 w 1170255"/>
              <a:gd name="connsiteY12" fmla="*/ 987724 h 1159333"/>
              <a:gd name="connsiteX13" fmla="*/ 828044 w 1170255"/>
              <a:gd name="connsiteY13" fmla="*/ 1103733 h 1159333"/>
              <a:gd name="connsiteX14" fmla="*/ 738231 w 1170255"/>
              <a:gd name="connsiteY14" fmla="*/ 1136041 h 1159333"/>
              <a:gd name="connsiteX15" fmla="*/ 679755 w 1170255"/>
              <a:gd name="connsiteY15" fmla="*/ 1033871 h 1159333"/>
              <a:gd name="connsiteX16" fmla="*/ 490500 w 1170255"/>
              <a:gd name="connsiteY16" fmla="*/ 1033871 h 1159333"/>
              <a:gd name="connsiteX17" fmla="*/ 432024 w 1170255"/>
              <a:gd name="connsiteY17" fmla="*/ 1136041 h 1159333"/>
              <a:gd name="connsiteX18" fmla="*/ 342211 w 1170255"/>
              <a:gd name="connsiteY18" fmla="*/ 1103733 h 1159333"/>
              <a:gd name="connsiteX19" fmla="*/ 362222 w 1170255"/>
              <a:gd name="connsiteY19" fmla="*/ 987725 h 1159333"/>
              <a:gd name="connsiteX20" fmla="*/ 217244 w 1170255"/>
              <a:gd name="connsiteY20" fmla="*/ 867490 h 1159333"/>
              <a:gd name="connsiteX21" fmla="*/ 106829 w 1170255"/>
              <a:gd name="connsiteY21" fmla="*/ 908317 h 1159333"/>
              <a:gd name="connsiteX22" fmla="*/ 59193 w 1170255"/>
              <a:gd name="connsiteY22" fmla="*/ 826769 h 1159333"/>
              <a:gd name="connsiteX23" fmla="*/ 148988 w 1170255"/>
              <a:gd name="connsiteY23" fmla="*/ 750644 h 1159333"/>
              <a:gd name="connsiteX24" fmla="*/ 116124 w 1170255"/>
              <a:gd name="connsiteY24" fmla="*/ 566433 h 1159333"/>
              <a:gd name="connsiteX25" fmla="*/ 5583 w 1170255"/>
              <a:gd name="connsiteY25" fmla="*/ 525950 h 1159333"/>
              <a:gd name="connsiteX26" fmla="*/ 22108 w 1170255"/>
              <a:gd name="connsiteY26" fmla="*/ 433321 h 1159333"/>
              <a:gd name="connsiteX27" fmla="*/ 139829 w 1170255"/>
              <a:gd name="connsiteY27" fmla="*/ 433561 h 1159333"/>
              <a:gd name="connsiteX28" fmla="*/ 234457 w 1170255"/>
              <a:gd name="connsiteY28" fmla="*/ 271568 h 1159333"/>
              <a:gd name="connsiteX29" fmla="*/ 176182 w 1170255"/>
              <a:gd name="connsiteY29" fmla="*/ 169283 h 1159333"/>
              <a:gd name="connsiteX30" fmla="*/ 249290 w 1170255"/>
              <a:gd name="connsiteY30" fmla="*/ 108652 h 1159333"/>
              <a:gd name="connsiteX31" fmla="*/ 339030 w 1170255"/>
              <a:gd name="connsiteY31" fmla="*/ 184842 h 1159333"/>
              <a:gd name="connsiteX32" fmla="*/ 516872 w 1170255"/>
              <a:gd name="connsiteY32" fmla="*/ 120866 h 1159333"/>
              <a:gd name="connsiteX33" fmla="*/ 537311 w 1170255"/>
              <a:gd name="connsiteY33" fmla="*/ 4933 h 1159333"/>
              <a:gd name="connsiteX34" fmla="*/ 632944 w 1170255"/>
              <a:gd name="connsiteY34" fmla="*/ 4933 h 1159333"/>
              <a:gd name="connsiteX35" fmla="*/ 653383 w 1170255"/>
              <a:gd name="connsiteY35" fmla="*/ 120866 h 1159333"/>
              <a:gd name="connsiteX36" fmla="*/ 831225 w 1170255"/>
              <a:gd name="connsiteY36" fmla="*/ 184842 h 1159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170255" h="1159333">
                <a:moveTo>
                  <a:pt x="831225" y="184842"/>
                </a:moveTo>
                <a:lnTo>
                  <a:pt x="920965" y="108652"/>
                </a:lnTo>
                <a:lnTo>
                  <a:pt x="994073" y="169283"/>
                </a:lnTo>
                <a:lnTo>
                  <a:pt x="935798" y="271568"/>
                </a:lnTo>
                <a:cubicBezTo>
                  <a:pt x="978146" y="318652"/>
                  <a:pt x="1010344" y="373771"/>
                  <a:pt x="1030426" y="433561"/>
                </a:cubicBezTo>
                <a:lnTo>
                  <a:pt x="1148147" y="433321"/>
                </a:lnTo>
                <a:lnTo>
                  <a:pt x="1164672" y="525950"/>
                </a:lnTo>
                <a:lnTo>
                  <a:pt x="1054131" y="566433"/>
                </a:lnTo>
                <a:cubicBezTo>
                  <a:pt x="1055950" y="629406"/>
                  <a:pt x="1044768" y="692084"/>
                  <a:pt x="1021267" y="750644"/>
                </a:cubicBezTo>
                <a:lnTo>
                  <a:pt x="1111062" y="826769"/>
                </a:lnTo>
                <a:lnTo>
                  <a:pt x="1063426" y="908317"/>
                </a:lnTo>
                <a:lnTo>
                  <a:pt x="953011" y="867489"/>
                </a:lnTo>
                <a:cubicBezTo>
                  <a:pt x="913450" y="916884"/>
                  <a:pt x="864120" y="957795"/>
                  <a:pt x="808033" y="987724"/>
                </a:cubicBezTo>
                <a:lnTo>
                  <a:pt x="828044" y="1103733"/>
                </a:lnTo>
                <a:lnTo>
                  <a:pt x="738231" y="1136041"/>
                </a:lnTo>
                <a:lnTo>
                  <a:pt x="679755" y="1033871"/>
                </a:lnTo>
                <a:cubicBezTo>
                  <a:pt x="617325" y="1046577"/>
                  <a:pt x="552930" y="1046577"/>
                  <a:pt x="490500" y="1033871"/>
                </a:cubicBezTo>
                <a:lnTo>
                  <a:pt x="432024" y="1136041"/>
                </a:lnTo>
                <a:lnTo>
                  <a:pt x="342211" y="1103733"/>
                </a:lnTo>
                <a:lnTo>
                  <a:pt x="362222" y="987725"/>
                </a:lnTo>
                <a:cubicBezTo>
                  <a:pt x="306134" y="957796"/>
                  <a:pt x="256805" y="916885"/>
                  <a:pt x="217244" y="867490"/>
                </a:cubicBezTo>
                <a:lnTo>
                  <a:pt x="106829" y="908317"/>
                </a:lnTo>
                <a:lnTo>
                  <a:pt x="59193" y="826769"/>
                </a:lnTo>
                <a:lnTo>
                  <a:pt x="148988" y="750644"/>
                </a:lnTo>
                <a:cubicBezTo>
                  <a:pt x="125487" y="692084"/>
                  <a:pt x="114305" y="629406"/>
                  <a:pt x="116124" y="566433"/>
                </a:cubicBezTo>
                <a:lnTo>
                  <a:pt x="5583" y="525950"/>
                </a:lnTo>
                <a:lnTo>
                  <a:pt x="22108" y="433321"/>
                </a:lnTo>
                <a:lnTo>
                  <a:pt x="139829" y="433561"/>
                </a:lnTo>
                <a:cubicBezTo>
                  <a:pt x="159911" y="373771"/>
                  <a:pt x="192109" y="318653"/>
                  <a:pt x="234457" y="271568"/>
                </a:cubicBezTo>
                <a:lnTo>
                  <a:pt x="176182" y="169283"/>
                </a:lnTo>
                <a:lnTo>
                  <a:pt x="249290" y="108652"/>
                </a:lnTo>
                <a:lnTo>
                  <a:pt x="339030" y="184842"/>
                </a:lnTo>
                <a:cubicBezTo>
                  <a:pt x="393299" y="151799"/>
                  <a:pt x="453810" y="130031"/>
                  <a:pt x="516872" y="120866"/>
                </a:cubicBezTo>
                <a:lnTo>
                  <a:pt x="537311" y="4933"/>
                </a:lnTo>
                <a:lnTo>
                  <a:pt x="632944" y="4933"/>
                </a:lnTo>
                <a:lnTo>
                  <a:pt x="653383" y="120866"/>
                </a:lnTo>
                <a:cubicBezTo>
                  <a:pt x="716445" y="130031"/>
                  <a:pt x="776956" y="151799"/>
                  <a:pt x="831225" y="184842"/>
                </a:cubicBezTo>
                <a:close/>
              </a:path>
            </a:pathLst>
          </a:custGeom>
          <a:solidFill>
            <a:srgbClr val="59737D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9857" tIns="296968" rIns="259857" bIns="317244" numCol="1" spcCol="1270" anchor="ctr" anchorCtr="0">
            <a:noAutofit/>
          </a:bodyPr>
          <a:lstStyle/>
          <a:p>
            <a:pPr lvl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b="1" kern="1200" dirty="0" smtClean="0"/>
              <a:t/>
            </a:r>
            <a:br>
              <a:rPr lang="de-DE" b="1" kern="1200" dirty="0" smtClean="0"/>
            </a:br>
            <a:endParaRPr lang="de-DE" b="1" kern="1200" dirty="0"/>
          </a:p>
        </p:txBody>
      </p:sp>
      <p:sp>
        <p:nvSpPr>
          <p:cNvPr id="10" name="Gebogener Pfeil 9"/>
          <p:cNvSpPr/>
          <p:nvPr/>
        </p:nvSpPr>
        <p:spPr>
          <a:xfrm rot="303778">
            <a:off x="7218436" y="4036990"/>
            <a:ext cx="2465650" cy="2493048"/>
          </a:xfrm>
          <a:prstGeom prst="circularArrow">
            <a:avLst>
              <a:gd name="adj1" fmla="val 4687"/>
              <a:gd name="adj2" fmla="val 391081"/>
              <a:gd name="adj3" fmla="val 2467185"/>
              <a:gd name="adj4" fmla="val 15933436"/>
              <a:gd name="adj5" fmla="val 5469"/>
            </a:avLst>
          </a:prstGeom>
          <a:solidFill>
            <a:srgbClr val="59737D"/>
          </a:solidFill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5" name="Textfeld 14"/>
          <p:cNvSpPr txBox="1"/>
          <p:nvPr/>
        </p:nvSpPr>
        <p:spPr>
          <a:xfrm>
            <a:off x="7698822" y="4949591"/>
            <a:ext cx="1470282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chemeClr val="bg1"/>
                </a:solidFill>
              </a:rPr>
              <a:t>Erfolgsfaktor</a:t>
            </a:r>
            <a:br>
              <a:rPr lang="de-DE" b="1" dirty="0" smtClean="0">
                <a:solidFill>
                  <a:schemeClr val="bg1"/>
                </a:solidFill>
              </a:rPr>
            </a:br>
            <a:r>
              <a:rPr lang="de-DE" b="1" dirty="0" smtClean="0">
                <a:solidFill>
                  <a:schemeClr val="bg1"/>
                </a:solidFill>
              </a:rPr>
              <a:t>Nr. 4</a:t>
            </a:r>
            <a:endParaRPr lang="de-DE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06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/>
          <a:srcRect l="8919" t="10708" r="9238" b="14998"/>
          <a:stretch/>
        </p:blipFill>
        <p:spPr>
          <a:xfrm>
            <a:off x="473645" y="1951197"/>
            <a:ext cx="3314270" cy="2406868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367861" y="1702731"/>
            <a:ext cx="2606566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200" dirty="0" smtClean="0"/>
              <a:t>SI-Maklerportal:</a:t>
            </a:r>
            <a:endParaRPr lang="de-DE" sz="1200" dirty="0"/>
          </a:p>
        </p:txBody>
      </p:sp>
      <p:sp>
        <p:nvSpPr>
          <p:cNvPr id="7" name="Rechteck 6"/>
          <p:cNvSpPr/>
          <p:nvPr/>
        </p:nvSpPr>
        <p:spPr bwMode="auto">
          <a:xfrm>
            <a:off x="388880" y="3175647"/>
            <a:ext cx="1524000" cy="292766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431604" y="4532961"/>
            <a:ext cx="2606566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200" b="1" i="1" dirty="0" smtClean="0"/>
              <a:t>QR-Code:</a:t>
            </a:r>
            <a:endParaRPr lang="de-DE" sz="1200" b="1" i="1" dirty="0"/>
          </a:p>
        </p:txBody>
      </p:sp>
      <p:pic>
        <p:nvPicPr>
          <p:cNvPr id="1026" name="Grafik 1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87" y="4805082"/>
            <a:ext cx="1436026" cy="1436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4"/>
          <a:srcRect l="3755" t="9610" r="4436" b="28209"/>
          <a:stretch/>
        </p:blipFill>
        <p:spPr>
          <a:xfrm>
            <a:off x="4474711" y="3505174"/>
            <a:ext cx="4798245" cy="2599815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4422387" y="3237790"/>
            <a:ext cx="2606566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200" b="1" i="1" dirty="0" smtClean="0"/>
              <a:t>SI-YouTube Kanal:</a:t>
            </a:r>
            <a:endParaRPr lang="de-DE" sz="1200" b="1" i="1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5"/>
          <a:srcRect l="6479" t="60915" r="75701" b="19992"/>
          <a:stretch/>
        </p:blipFill>
        <p:spPr>
          <a:xfrm>
            <a:off x="6397366" y="5222123"/>
            <a:ext cx="980964" cy="840826"/>
          </a:xfrm>
          <a:prstGeom prst="rect">
            <a:avLst/>
          </a:prstGeom>
        </p:spPr>
      </p:pic>
      <p:sp>
        <p:nvSpPr>
          <p:cNvPr id="14" name="Rechteck 13"/>
          <p:cNvSpPr/>
          <p:nvPr/>
        </p:nvSpPr>
        <p:spPr bwMode="auto">
          <a:xfrm>
            <a:off x="6397366" y="5207832"/>
            <a:ext cx="980964" cy="1033275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itel 1"/>
          <p:cNvSpPr txBox="1">
            <a:spLocks/>
          </p:cNvSpPr>
          <p:nvPr/>
        </p:nvSpPr>
        <p:spPr>
          <a:xfrm>
            <a:off x="560389" y="1098000"/>
            <a:ext cx="9072562" cy="612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585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585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585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585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5pPr>
            <a:lvl6pPr marL="422041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585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6pPr>
            <a:lvl7pPr marL="84408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585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7pPr>
            <a:lvl8pPr marL="1266124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585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8pPr>
            <a:lvl9pPr marL="1688165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585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de-DE" kern="0" dirty="0" err="1" smtClean="0"/>
              <a:t>Erklärfilm</a:t>
            </a:r>
            <a:r>
              <a:rPr lang="de-DE" kern="0" dirty="0" smtClean="0"/>
              <a:t> für Ihre werbliche Unterstützung</a:t>
            </a:r>
            <a:endParaRPr lang="de-DE" kern="0" dirty="0"/>
          </a:p>
        </p:txBody>
      </p:sp>
      <p:grpSp>
        <p:nvGrpSpPr>
          <p:cNvPr id="20" name="Gruppieren 19"/>
          <p:cNvGrpSpPr/>
          <p:nvPr/>
        </p:nvGrpSpPr>
        <p:grpSpPr>
          <a:xfrm>
            <a:off x="7545288" y="1702731"/>
            <a:ext cx="1487778" cy="1503420"/>
            <a:chOff x="5910929" y="1818610"/>
            <a:chExt cx="1487778" cy="1503420"/>
          </a:xfrm>
        </p:grpSpPr>
        <p:pic>
          <p:nvPicPr>
            <p:cNvPr id="17" name="Picture 5" descr="SIGNAL_IDUNA_Stoerer_Kreis_RGB_bordeaux_45x4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 rot="480000">
              <a:off x="5910929" y="1818610"/>
              <a:ext cx="1470720" cy="1467836"/>
            </a:xfrm>
            <a:prstGeom prst="rect">
              <a:avLst/>
            </a:prstGeom>
            <a:noFill/>
            <a:ln w="1524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Oval 8"/>
            <p:cNvSpPr>
              <a:spLocks noChangeArrowheads="1"/>
            </p:cNvSpPr>
            <p:nvPr/>
          </p:nvSpPr>
          <p:spPr bwMode="gray">
            <a:xfrm rot="480000">
              <a:off x="5927987" y="1851310"/>
              <a:ext cx="1470720" cy="1470720"/>
            </a:xfrm>
            <a:prstGeom prst="ellipse">
              <a:avLst/>
            </a:prstGeom>
            <a:noFill/>
            <a:ln w="152400" algn="ctr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de-DE" altLang="de-DE" sz="1800" b="1" dirty="0" smtClean="0">
                  <a:solidFill>
                    <a:schemeClr val="bg1"/>
                  </a:solidFill>
                </a:rPr>
                <a:t/>
              </a:r>
              <a:br>
                <a:rPr lang="de-DE" altLang="de-DE" sz="1800" b="1" dirty="0" smtClean="0">
                  <a:solidFill>
                    <a:schemeClr val="bg1"/>
                  </a:solidFill>
                </a:rPr>
              </a:br>
              <a:r>
                <a:rPr lang="de-DE" altLang="de-DE" sz="1800" b="1" dirty="0" smtClean="0">
                  <a:solidFill>
                    <a:schemeClr val="bg1"/>
                  </a:solidFill>
                </a:rPr>
                <a:t/>
              </a:r>
              <a:br>
                <a:rPr lang="de-DE" altLang="de-DE" sz="1800" b="1" dirty="0" smtClean="0">
                  <a:solidFill>
                    <a:schemeClr val="bg1"/>
                  </a:solidFill>
                </a:rPr>
              </a:br>
              <a:r>
                <a:rPr lang="de-DE" altLang="de-DE" sz="2000" b="1" dirty="0" smtClean="0">
                  <a:solidFill>
                    <a:schemeClr val="bg1"/>
                  </a:solidFill>
                </a:rPr>
                <a:t>VIDEO</a:t>
              </a:r>
            </a:p>
            <a:p>
              <a:endParaRPr lang="de-DE" altLang="de-DE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5" name="Gleichschenkliges Dreieck 4">
              <a:hlinkClick r:id="rId7"/>
            </p:cNvPr>
            <p:cNvSpPr/>
            <p:nvPr/>
          </p:nvSpPr>
          <p:spPr bwMode="auto">
            <a:xfrm rot="5898400">
              <a:off x="6517262" y="2061507"/>
              <a:ext cx="443612" cy="487016"/>
            </a:xfrm>
            <a:prstGeom prst="triangle">
              <a:avLst>
                <a:gd name="adj" fmla="val 52859"/>
              </a:avLst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9612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TOP Prozesse auch digital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Online-Antrag </a:t>
            </a:r>
            <a:endParaRPr lang="de-DE" dirty="0"/>
          </a:p>
        </p:txBody>
      </p:sp>
      <p:sp>
        <p:nvSpPr>
          <p:cNvPr id="8" name="Form 4"/>
          <p:cNvSpPr/>
          <p:nvPr/>
        </p:nvSpPr>
        <p:spPr>
          <a:xfrm>
            <a:off x="7583044" y="4834970"/>
            <a:ext cx="1440160" cy="92055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0800" tIns="50800" rIns="50800" bIns="50800" numCol="1" spcCol="1270" anchor="ctr" anchorCtr="0">
            <a:noAutofit/>
          </a:bodyPr>
          <a:lstStyle/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b="1" kern="1200" dirty="0" smtClean="0"/>
              <a:t>Erfolgsfaktor</a:t>
            </a:r>
          </a:p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b="1" kern="1200" dirty="0" smtClean="0"/>
              <a:t>Nr. 1</a:t>
            </a:r>
            <a:endParaRPr lang="de-DE" b="1" kern="1200" dirty="0"/>
          </a:p>
        </p:txBody>
      </p:sp>
      <p:sp>
        <p:nvSpPr>
          <p:cNvPr id="9" name="Freihandform 8"/>
          <p:cNvSpPr/>
          <p:nvPr/>
        </p:nvSpPr>
        <p:spPr>
          <a:xfrm>
            <a:off x="7478497" y="4305625"/>
            <a:ext cx="1886238" cy="1841669"/>
          </a:xfrm>
          <a:custGeom>
            <a:avLst/>
            <a:gdLst>
              <a:gd name="connsiteX0" fmla="*/ 831225 w 1170255"/>
              <a:gd name="connsiteY0" fmla="*/ 184842 h 1159333"/>
              <a:gd name="connsiteX1" fmla="*/ 920965 w 1170255"/>
              <a:gd name="connsiteY1" fmla="*/ 108652 h 1159333"/>
              <a:gd name="connsiteX2" fmla="*/ 994073 w 1170255"/>
              <a:gd name="connsiteY2" fmla="*/ 169283 h 1159333"/>
              <a:gd name="connsiteX3" fmla="*/ 935798 w 1170255"/>
              <a:gd name="connsiteY3" fmla="*/ 271568 h 1159333"/>
              <a:gd name="connsiteX4" fmla="*/ 1030426 w 1170255"/>
              <a:gd name="connsiteY4" fmla="*/ 433561 h 1159333"/>
              <a:gd name="connsiteX5" fmla="*/ 1148147 w 1170255"/>
              <a:gd name="connsiteY5" fmla="*/ 433321 h 1159333"/>
              <a:gd name="connsiteX6" fmla="*/ 1164672 w 1170255"/>
              <a:gd name="connsiteY6" fmla="*/ 525950 h 1159333"/>
              <a:gd name="connsiteX7" fmla="*/ 1054131 w 1170255"/>
              <a:gd name="connsiteY7" fmla="*/ 566433 h 1159333"/>
              <a:gd name="connsiteX8" fmla="*/ 1021267 w 1170255"/>
              <a:gd name="connsiteY8" fmla="*/ 750644 h 1159333"/>
              <a:gd name="connsiteX9" fmla="*/ 1111062 w 1170255"/>
              <a:gd name="connsiteY9" fmla="*/ 826769 h 1159333"/>
              <a:gd name="connsiteX10" fmla="*/ 1063426 w 1170255"/>
              <a:gd name="connsiteY10" fmla="*/ 908317 h 1159333"/>
              <a:gd name="connsiteX11" fmla="*/ 953011 w 1170255"/>
              <a:gd name="connsiteY11" fmla="*/ 867489 h 1159333"/>
              <a:gd name="connsiteX12" fmla="*/ 808033 w 1170255"/>
              <a:gd name="connsiteY12" fmla="*/ 987724 h 1159333"/>
              <a:gd name="connsiteX13" fmla="*/ 828044 w 1170255"/>
              <a:gd name="connsiteY13" fmla="*/ 1103733 h 1159333"/>
              <a:gd name="connsiteX14" fmla="*/ 738231 w 1170255"/>
              <a:gd name="connsiteY14" fmla="*/ 1136041 h 1159333"/>
              <a:gd name="connsiteX15" fmla="*/ 679755 w 1170255"/>
              <a:gd name="connsiteY15" fmla="*/ 1033871 h 1159333"/>
              <a:gd name="connsiteX16" fmla="*/ 490500 w 1170255"/>
              <a:gd name="connsiteY16" fmla="*/ 1033871 h 1159333"/>
              <a:gd name="connsiteX17" fmla="*/ 432024 w 1170255"/>
              <a:gd name="connsiteY17" fmla="*/ 1136041 h 1159333"/>
              <a:gd name="connsiteX18" fmla="*/ 342211 w 1170255"/>
              <a:gd name="connsiteY18" fmla="*/ 1103733 h 1159333"/>
              <a:gd name="connsiteX19" fmla="*/ 362222 w 1170255"/>
              <a:gd name="connsiteY19" fmla="*/ 987725 h 1159333"/>
              <a:gd name="connsiteX20" fmla="*/ 217244 w 1170255"/>
              <a:gd name="connsiteY20" fmla="*/ 867490 h 1159333"/>
              <a:gd name="connsiteX21" fmla="*/ 106829 w 1170255"/>
              <a:gd name="connsiteY21" fmla="*/ 908317 h 1159333"/>
              <a:gd name="connsiteX22" fmla="*/ 59193 w 1170255"/>
              <a:gd name="connsiteY22" fmla="*/ 826769 h 1159333"/>
              <a:gd name="connsiteX23" fmla="*/ 148988 w 1170255"/>
              <a:gd name="connsiteY23" fmla="*/ 750644 h 1159333"/>
              <a:gd name="connsiteX24" fmla="*/ 116124 w 1170255"/>
              <a:gd name="connsiteY24" fmla="*/ 566433 h 1159333"/>
              <a:gd name="connsiteX25" fmla="*/ 5583 w 1170255"/>
              <a:gd name="connsiteY25" fmla="*/ 525950 h 1159333"/>
              <a:gd name="connsiteX26" fmla="*/ 22108 w 1170255"/>
              <a:gd name="connsiteY26" fmla="*/ 433321 h 1159333"/>
              <a:gd name="connsiteX27" fmla="*/ 139829 w 1170255"/>
              <a:gd name="connsiteY27" fmla="*/ 433561 h 1159333"/>
              <a:gd name="connsiteX28" fmla="*/ 234457 w 1170255"/>
              <a:gd name="connsiteY28" fmla="*/ 271568 h 1159333"/>
              <a:gd name="connsiteX29" fmla="*/ 176182 w 1170255"/>
              <a:gd name="connsiteY29" fmla="*/ 169283 h 1159333"/>
              <a:gd name="connsiteX30" fmla="*/ 249290 w 1170255"/>
              <a:gd name="connsiteY30" fmla="*/ 108652 h 1159333"/>
              <a:gd name="connsiteX31" fmla="*/ 339030 w 1170255"/>
              <a:gd name="connsiteY31" fmla="*/ 184842 h 1159333"/>
              <a:gd name="connsiteX32" fmla="*/ 516872 w 1170255"/>
              <a:gd name="connsiteY32" fmla="*/ 120866 h 1159333"/>
              <a:gd name="connsiteX33" fmla="*/ 537311 w 1170255"/>
              <a:gd name="connsiteY33" fmla="*/ 4933 h 1159333"/>
              <a:gd name="connsiteX34" fmla="*/ 632944 w 1170255"/>
              <a:gd name="connsiteY34" fmla="*/ 4933 h 1159333"/>
              <a:gd name="connsiteX35" fmla="*/ 653383 w 1170255"/>
              <a:gd name="connsiteY35" fmla="*/ 120866 h 1159333"/>
              <a:gd name="connsiteX36" fmla="*/ 831225 w 1170255"/>
              <a:gd name="connsiteY36" fmla="*/ 184842 h 1159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170255" h="1159333">
                <a:moveTo>
                  <a:pt x="831225" y="184842"/>
                </a:moveTo>
                <a:lnTo>
                  <a:pt x="920965" y="108652"/>
                </a:lnTo>
                <a:lnTo>
                  <a:pt x="994073" y="169283"/>
                </a:lnTo>
                <a:lnTo>
                  <a:pt x="935798" y="271568"/>
                </a:lnTo>
                <a:cubicBezTo>
                  <a:pt x="978146" y="318652"/>
                  <a:pt x="1010344" y="373771"/>
                  <a:pt x="1030426" y="433561"/>
                </a:cubicBezTo>
                <a:lnTo>
                  <a:pt x="1148147" y="433321"/>
                </a:lnTo>
                <a:lnTo>
                  <a:pt x="1164672" y="525950"/>
                </a:lnTo>
                <a:lnTo>
                  <a:pt x="1054131" y="566433"/>
                </a:lnTo>
                <a:cubicBezTo>
                  <a:pt x="1055950" y="629406"/>
                  <a:pt x="1044768" y="692084"/>
                  <a:pt x="1021267" y="750644"/>
                </a:cubicBezTo>
                <a:lnTo>
                  <a:pt x="1111062" y="826769"/>
                </a:lnTo>
                <a:lnTo>
                  <a:pt x="1063426" y="908317"/>
                </a:lnTo>
                <a:lnTo>
                  <a:pt x="953011" y="867489"/>
                </a:lnTo>
                <a:cubicBezTo>
                  <a:pt x="913450" y="916884"/>
                  <a:pt x="864120" y="957795"/>
                  <a:pt x="808033" y="987724"/>
                </a:cubicBezTo>
                <a:lnTo>
                  <a:pt x="828044" y="1103733"/>
                </a:lnTo>
                <a:lnTo>
                  <a:pt x="738231" y="1136041"/>
                </a:lnTo>
                <a:lnTo>
                  <a:pt x="679755" y="1033871"/>
                </a:lnTo>
                <a:cubicBezTo>
                  <a:pt x="617325" y="1046577"/>
                  <a:pt x="552930" y="1046577"/>
                  <a:pt x="490500" y="1033871"/>
                </a:cubicBezTo>
                <a:lnTo>
                  <a:pt x="432024" y="1136041"/>
                </a:lnTo>
                <a:lnTo>
                  <a:pt x="342211" y="1103733"/>
                </a:lnTo>
                <a:lnTo>
                  <a:pt x="362222" y="987725"/>
                </a:lnTo>
                <a:cubicBezTo>
                  <a:pt x="306134" y="957796"/>
                  <a:pt x="256805" y="916885"/>
                  <a:pt x="217244" y="867490"/>
                </a:cubicBezTo>
                <a:lnTo>
                  <a:pt x="106829" y="908317"/>
                </a:lnTo>
                <a:lnTo>
                  <a:pt x="59193" y="826769"/>
                </a:lnTo>
                <a:lnTo>
                  <a:pt x="148988" y="750644"/>
                </a:lnTo>
                <a:cubicBezTo>
                  <a:pt x="125487" y="692084"/>
                  <a:pt x="114305" y="629406"/>
                  <a:pt x="116124" y="566433"/>
                </a:cubicBezTo>
                <a:lnTo>
                  <a:pt x="5583" y="525950"/>
                </a:lnTo>
                <a:lnTo>
                  <a:pt x="22108" y="433321"/>
                </a:lnTo>
                <a:lnTo>
                  <a:pt x="139829" y="433561"/>
                </a:lnTo>
                <a:cubicBezTo>
                  <a:pt x="159911" y="373771"/>
                  <a:pt x="192109" y="318653"/>
                  <a:pt x="234457" y="271568"/>
                </a:cubicBezTo>
                <a:lnTo>
                  <a:pt x="176182" y="169283"/>
                </a:lnTo>
                <a:lnTo>
                  <a:pt x="249290" y="108652"/>
                </a:lnTo>
                <a:lnTo>
                  <a:pt x="339030" y="184842"/>
                </a:lnTo>
                <a:cubicBezTo>
                  <a:pt x="393299" y="151799"/>
                  <a:pt x="453810" y="130031"/>
                  <a:pt x="516872" y="120866"/>
                </a:cubicBezTo>
                <a:lnTo>
                  <a:pt x="537311" y="4933"/>
                </a:lnTo>
                <a:lnTo>
                  <a:pt x="632944" y="4933"/>
                </a:lnTo>
                <a:lnTo>
                  <a:pt x="653383" y="120866"/>
                </a:lnTo>
                <a:cubicBezTo>
                  <a:pt x="716445" y="130031"/>
                  <a:pt x="776956" y="151799"/>
                  <a:pt x="831225" y="184842"/>
                </a:cubicBezTo>
                <a:close/>
              </a:path>
            </a:pathLst>
          </a:custGeom>
          <a:solidFill>
            <a:srgbClr val="59737D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9857" tIns="296968" rIns="259857" bIns="317244" numCol="1" spcCol="1270" anchor="ctr" anchorCtr="0">
            <a:noAutofit/>
          </a:bodyPr>
          <a:lstStyle/>
          <a:p>
            <a:pPr lvl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b="1" kern="1200" dirty="0" smtClean="0"/>
              <a:t/>
            </a:r>
            <a:br>
              <a:rPr lang="de-DE" b="1" kern="1200" dirty="0" smtClean="0"/>
            </a:br>
            <a:endParaRPr lang="de-DE" b="1" kern="1200" dirty="0"/>
          </a:p>
        </p:txBody>
      </p:sp>
      <p:sp>
        <p:nvSpPr>
          <p:cNvPr id="10" name="Gebogener Pfeil 9"/>
          <p:cNvSpPr/>
          <p:nvPr/>
        </p:nvSpPr>
        <p:spPr>
          <a:xfrm rot="303778">
            <a:off x="7218436" y="4036990"/>
            <a:ext cx="2465650" cy="2493048"/>
          </a:xfrm>
          <a:prstGeom prst="circularArrow">
            <a:avLst>
              <a:gd name="adj1" fmla="val 4687"/>
              <a:gd name="adj2" fmla="val 391081"/>
              <a:gd name="adj3" fmla="val 2467185"/>
              <a:gd name="adj4" fmla="val 15933436"/>
              <a:gd name="adj5" fmla="val 5469"/>
            </a:avLst>
          </a:prstGeom>
          <a:solidFill>
            <a:srgbClr val="59737D"/>
          </a:solidFill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5" name="Textfeld 14"/>
          <p:cNvSpPr txBox="1"/>
          <p:nvPr/>
        </p:nvSpPr>
        <p:spPr>
          <a:xfrm>
            <a:off x="7698822" y="4949591"/>
            <a:ext cx="1470282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chemeClr val="bg1"/>
                </a:solidFill>
              </a:rPr>
              <a:t>Erfolgsfaktor</a:t>
            </a:r>
            <a:br>
              <a:rPr lang="de-DE" b="1" dirty="0" smtClean="0">
                <a:solidFill>
                  <a:schemeClr val="bg1"/>
                </a:solidFill>
              </a:rPr>
            </a:br>
            <a:r>
              <a:rPr lang="de-DE" b="1" dirty="0" smtClean="0">
                <a:solidFill>
                  <a:schemeClr val="bg1"/>
                </a:solidFill>
              </a:rPr>
              <a:t>Nr. 5</a:t>
            </a:r>
            <a:endParaRPr lang="de-DE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42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0388" y="1098000"/>
            <a:ext cx="9345611" cy="612000"/>
          </a:xfrm>
        </p:spPr>
        <p:txBody>
          <a:bodyPr/>
          <a:lstStyle/>
          <a:p>
            <a:r>
              <a:rPr lang="de-DE" sz="2400" dirty="0" smtClean="0"/>
              <a:t>Kundenabschluss in nur 3 Schritten</a:t>
            </a:r>
            <a:endParaRPr lang="de-DE" sz="24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/>
          <a:srcRect r="-299"/>
          <a:stretch/>
        </p:blipFill>
        <p:spPr>
          <a:xfrm>
            <a:off x="200472" y="2477950"/>
            <a:ext cx="2360895" cy="229276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/>
          <a:srcRect r="27755"/>
          <a:stretch/>
        </p:blipFill>
        <p:spPr>
          <a:xfrm>
            <a:off x="6428330" y="2708920"/>
            <a:ext cx="3329932" cy="184878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911" y="2314490"/>
            <a:ext cx="2367875" cy="261968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Pfeil nach rechts 2"/>
          <p:cNvSpPr/>
          <p:nvPr/>
        </p:nvSpPr>
        <p:spPr bwMode="auto">
          <a:xfrm>
            <a:off x="2684111" y="3372304"/>
            <a:ext cx="504056" cy="504056"/>
          </a:xfrm>
          <a:prstGeom prst="rightArrow">
            <a:avLst/>
          </a:prstGeom>
          <a:solidFill>
            <a:srgbClr val="59737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Pfeil nach rechts 12"/>
          <p:cNvSpPr/>
          <p:nvPr/>
        </p:nvSpPr>
        <p:spPr bwMode="auto">
          <a:xfrm>
            <a:off x="5780455" y="3379919"/>
            <a:ext cx="504056" cy="504056"/>
          </a:xfrm>
          <a:prstGeom prst="rightArrow">
            <a:avLst/>
          </a:prstGeom>
          <a:solidFill>
            <a:srgbClr val="59737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92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0388" y="1098000"/>
            <a:ext cx="9345611" cy="612000"/>
          </a:xfrm>
        </p:spPr>
        <p:txBody>
          <a:bodyPr/>
          <a:lstStyle/>
          <a:p>
            <a:r>
              <a:rPr lang="de-DE" sz="2400" dirty="0"/>
              <a:t>Highlights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560387" y="1803379"/>
            <a:ext cx="899351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SzPct val="80000"/>
              <a:buFont typeface="Wingdings" panose="05000000000000000000" pitchFamily="2" charset="2"/>
              <a:buChar char="§"/>
            </a:pPr>
            <a:r>
              <a:rPr lang="de-DE" sz="2000" dirty="0" smtClean="0"/>
              <a:t>Auf jedem Endgerät nutzbar </a:t>
            </a:r>
          </a:p>
          <a:p>
            <a:pPr algn="l">
              <a:buSzPct val="80000"/>
            </a:pPr>
            <a:endParaRPr lang="de-DE" sz="2000" dirty="0" smtClean="0"/>
          </a:p>
          <a:p>
            <a:pPr marL="342900" indent="-342900" algn="l">
              <a:buSzPct val="80000"/>
              <a:buFont typeface="Wingdings" panose="05000000000000000000" pitchFamily="2" charset="2"/>
              <a:buChar char="§"/>
            </a:pPr>
            <a:r>
              <a:rPr lang="de-DE" sz="2000" dirty="0" smtClean="0"/>
              <a:t>Abschlussmöglichkeit für 2 Erwachsene + 2 Kinder</a:t>
            </a:r>
          </a:p>
          <a:p>
            <a:pPr marL="342900" indent="-342900" algn="l">
              <a:buSzPct val="80000"/>
              <a:buFont typeface="Wingdings" panose="05000000000000000000" pitchFamily="2" charset="2"/>
              <a:buChar char="§"/>
            </a:pPr>
            <a:endParaRPr lang="de-DE" sz="2000" dirty="0" smtClean="0"/>
          </a:p>
          <a:p>
            <a:pPr marL="342900" indent="-342900" algn="l">
              <a:buSzPct val="80000"/>
              <a:buFont typeface="Wingdings" panose="05000000000000000000" pitchFamily="2" charset="2"/>
              <a:buChar char="§"/>
            </a:pPr>
            <a:r>
              <a:rPr lang="de-DE" sz="2000" dirty="0" smtClean="0"/>
              <a:t>Auswahlmöglichkeit: pur- oder Normal-Variante bei ausgewählten Tarifen</a:t>
            </a:r>
          </a:p>
          <a:p>
            <a:pPr marL="342900" indent="-342900" algn="l">
              <a:buSzPct val="80000"/>
              <a:buFont typeface="Wingdings" panose="05000000000000000000" pitchFamily="2" charset="2"/>
              <a:buChar char="§"/>
            </a:pPr>
            <a:endParaRPr lang="de-DE" sz="2000" dirty="0" smtClean="0"/>
          </a:p>
          <a:p>
            <a:pPr marL="342900" indent="-342900" algn="l">
              <a:buSzPct val="80000"/>
              <a:buFont typeface="Wingdings" panose="05000000000000000000" pitchFamily="2" charset="2"/>
              <a:buChar char="§"/>
            </a:pPr>
            <a:r>
              <a:rPr lang="de-DE" sz="2000" dirty="0" smtClean="0"/>
              <a:t>auch für Ihre Homepage nutzbar</a:t>
            </a:r>
          </a:p>
          <a:p>
            <a:pPr marL="342900" indent="-342900" algn="l">
              <a:buSzPct val="80000"/>
              <a:buFont typeface="Wingdings" panose="05000000000000000000" pitchFamily="2" charset="2"/>
              <a:buChar char="§"/>
            </a:pPr>
            <a:endParaRPr lang="de-DE" sz="2000" dirty="0"/>
          </a:p>
          <a:p>
            <a:pPr marL="342900" indent="-342900" algn="l">
              <a:buSzPct val="80000"/>
              <a:buFont typeface="Wingdings" panose="05000000000000000000" pitchFamily="2" charset="2"/>
              <a:buChar char="§"/>
            </a:pP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62474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0388" y="1098000"/>
            <a:ext cx="9345611" cy="612000"/>
          </a:xfrm>
        </p:spPr>
        <p:txBody>
          <a:bodyPr/>
          <a:lstStyle/>
          <a:p>
            <a:r>
              <a:rPr lang="de-DE" sz="2400" dirty="0" smtClean="0"/>
              <a:t>Fazit </a:t>
            </a:r>
            <a:endParaRPr lang="de-DE" sz="2400" dirty="0"/>
          </a:p>
        </p:txBody>
      </p:sp>
      <p:sp>
        <p:nvSpPr>
          <p:cNvPr id="12" name="Textfeld 11"/>
          <p:cNvSpPr txBox="1"/>
          <p:nvPr/>
        </p:nvSpPr>
        <p:spPr>
          <a:xfrm>
            <a:off x="1856656" y="2348880"/>
            <a:ext cx="6264821" cy="2868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SzPct val="80000"/>
            </a:pPr>
            <a:r>
              <a:rPr lang="de-DE" sz="2400" b="1" dirty="0" smtClean="0"/>
              <a:t>Die Zahnlücken schließt der Zahnarzt,</a:t>
            </a:r>
            <a:endParaRPr lang="de-DE" sz="2400" b="1" dirty="0"/>
          </a:p>
          <a:p>
            <a:pPr algn="l">
              <a:buSzPct val="80000"/>
            </a:pPr>
            <a:r>
              <a:rPr lang="de-DE" sz="2400" b="1" dirty="0" smtClean="0"/>
              <a:t>die finanziellen Lücken schließen Sie!</a:t>
            </a:r>
          </a:p>
          <a:p>
            <a:pPr algn="l">
              <a:buSzPct val="80000"/>
            </a:pPr>
            <a:endParaRPr lang="de-DE" sz="2400" b="1" dirty="0"/>
          </a:p>
          <a:p>
            <a:pPr algn="l">
              <a:buSzPct val="80000"/>
            </a:pPr>
            <a:endParaRPr lang="de-DE" sz="2400" b="1" dirty="0" smtClean="0"/>
          </a:p>
          <a:p>
            <a:pPr algn="l">
              <a:buSzPct val="80000"/>
            </a:pPr>
            <a:r>
              <a:rPr lang="de-DE" sz="2400" b="1" dirty="0" smtClean="0"/>
              <a:t>Viel Erfolg beim Verkauf der Zahnzusatzversicherungen.</a:t>
            </a:r>
            <a:endParaRPr lang="de-DE" sz="2400" b="1" dirty="0"/>
          </a:p>
          <a:p>
            <a:pPr marL="342900" indent="-342900" algn="l">
              <a:buSzPct val="80000"/>
              <a:buFont typeface="Wingdings" panose="05000000000000000000" pitchFamily="2" charset="2"/>
              <a:buChar char="§"/>
            </a:pP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62889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Bedarf an Zahnschutz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4" name="Form 4"/>
          <p:cNvSpPr/>
          <p:nvPr/>
        </p:nvSpPr>
        <p:spPr>
          <a:xfrm>
            <a:off x="7583044" y="4834970"/>
            <a:ext cx="1440160" cy="92055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0800" tIns="50800" rIns="50800" bIns="50800" numCol="1" spcCol="1270" anchor="ctr" anchorCtr="0">
            <a:noAutofit/>
          </a:bodyPr>
          <a:lstStyle/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b="1" kern="1200" dirty="0" smtClean="0"/>
              <a:t>Erfolgsfaktor</a:t>
            </a:r>
          </a:p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b="1" kern="1200" dirty="0" smtClean="0"/>
              <a:t>Nr. 1</a:t>
            </a:r>
            <a:endParaRPr lang="de-DE" b="1" kern="1200" dirty="0"/>
          </a:p>
        </p:txBody>
      </p:sp>
      <p:sp>
        <p:nvSpPr>
          <p:cNvPr id="8" name="Freihandform 7"/>
          <p:cNvSpPr/>
          <p:nvPr/>
        </p:nvSpPr>
        <p:spPr>
          <a:xfrm>
            <a:off x="7478497" y="4305625"/>
            <a:ext cx="1886238" cy="1841669"/>
          </a:xfrm>
          <a:custGeom>
            <a:avLst/>
            <a:gdLst>
              <a:gd name="connsiteX0" fmla="*/ 831225 w 1170255"/>
              <a:gd name="connsiteY0" fmla="*/ 184842 h 1159333"/>
              <a:gd name="connsiteX1" fmla="*/ 920965 w 1170255"/>
              <a:gd name="connsiteY1" fmla="*/ 108652 h 1159333"/>
              <a:gd name="connsiteX2" fmla="*/ 994073 w 1170255"/>
              <a:gd name="connsiteY2" fmla="*/ 169283 h 1159333"/>
              <a:gd name="connsiteX3" fmla="*/ 935798 w 1170255"/>
              <a:gd name="connsiteY3" fmla="*/ 271568 h 1159333"/>
              <a:gd name="connsiteX4" fmla="*/ 1030426 w 1170255"/>
              <a:gd name="connsiteY4" fmla="*/ 433561 h 1159333"/>
              <a:gd name="connsiteX5" fmla="*/ 1148147 w 1170255"/>
              <a:gd name="connsiteY5" fmla="*/ 433321 h 1159333"/>
              <a:gd name="connsiteX6" fmla="*/ 1164672 w 1170255"/>
              <a:gd name="connsiteY6" fmla="*/ 525950 h 1159333"/>
              <a:gd name="connsiteX7" fmla="*/ 1054131 w 1170255"/>
              <a:gd name="connsiteY7" fmla="*/ 566433 h 1159333"/>
              <a:gd name="connsiteX8" fmla="*/ 1021267 w 1170255"/>
              <a:gd name="connsiteY8" fmla="*/ 750644 h 1159333"/>
              <a:gd name="connsiteX9" fmla="*/ 1111062 w 1170255"/>
              <a:gd name="connsiteY9" fmla="*/ 826769 h 1159333"/>
              <a:gd name="connsiteX10" fmla="*/ 1063426 w 1170255"/>
              <a:gd name="connsiteY10" fmla="*/ 908317 h 1159333"/>
              <a:gd name="connsiteX11" fmla="*/ 953011 w 1170255"/>
              <a:gd name="connsiteY11" fmla="*/ 867489 h 1159333"/>
              <a:gd name="connsiteX12" fmla="*/ 808033 w 1170255"/>
              <a:gd name="connsiteY12" fmla="*/ 987724 h 1159333"/>
              <a:gd name="connsiteX13" fmla="*/ 828044 w 1170255"/>
              <a:gd name="connsiteY13" fmla="*/ 1103733 h 1159333"/>
              <a:gd name="connsiteX14" fmla="*/ 738231 w 1170255"/>
              <a:gd name="connsiteY14" fmla="*/ 1136041 h 1159333"/>
              <a:gd name="connsiteX15" fmla="*/ 679755 w 1170255"/>
              <a:gd name="connsiteY15" fmla="*/ 1033871 h 1159333"/>
              <a:gd name="connsiteX16" fmla="*/ 490500 w 1170255"/>
              <a:gd name="connsiteY16" fmla="*/ 1033871 h 1159333"/>
              <a:gd name="connsiteX17" fmla="*/ 432024 w 1170255"/>
              <a:gd name="connsiteY17" fmla="*/ 1136041 h 1159333"/>
              <a:gd name="connsiteX18" fmla="*/ 342211 w 1170255"/>
              <a:gd name="connsiteY18" fmla="*/ 1103733 h 1159333"/>
              <a:gd name="connsiteX19" fmla="*/ 362222 w 1170255"/>
              <a:gd name="connsiteY19" fmla="*/ 987725 h 1159333"/>
              <a:gd name="connsiteX20" fmla="*/ 217244 w 1170255"/>
              <a:gd name="connsiteY20" fmla="*/ 867490 h 1159333"/>
              <a:gd name="connsiteX21" fmla="*/ 106829 w 1170255"/>
              <a:gd name="connsiteY21" fmla="*/ 908317 h 1159333"/>
              <a:gd name="connsiteX22" fmla="*/ 59193 w 1170255"/>
              <a:gd name="connsiteY22" fmla="*/ 826769 h 1159333"/>
              <a:gd name="connsiteX23" fmla="*/ 148988 w 1170255"/>
              <a:gd name="connsiteY23" fmla="*/ 750644 h 1159333"/>
              <a:gd name="connsiteX24" fmla="*/ 116124 w 1170255"/>
              <a:gd name="connsiteY24" fmla="*/ 566433 h 1159333"/>
              <a:gd name="connsiteX25" fmla="*/ 5583 w 1170255"/>
              <a:gd name="connsiteY25" fmla="*/ 525950 h 1159333"/>
              <a:gd name="connsiteX26" fmla="*/ 22108 w 1170255"/>
              <a:gd name="connsiteY26" fmla="*/ 433321 h 1159333"/>
              <a:gd name="connsiteX27" fmla="*/ 139829 w 1170255"/>
              <a:gd name="connsiteY27" fmla="*/ 433561 h 1159333"/>
              <a:gd name="connsiteX28" fmla="*/ 234457 w 1170255"/>
              <a:gd name="connsiteY28" fmla="*/ 271568 h 1159333"/>
              <a:gd name="connsiteX29" fmla="*/ 176182 w 1170255"/>
              <a:gd name="connsiteY29" fmla="*/ 169283 h 1159333"/>
              <a:gd name="connsiteX30" fmla="*/ 249290 w 1170255"/>
              <a:gd name="connsiteY30" fmla="*/ 108652 h 1159333"/>
              <a:gd name="connsiteX31" fmla="*/ 339030 w 1170255"/>
              <a:gd name="connsiteY31" fmla="*/ 184842 h 1159333"/>
              <a:gd name="connsiteX32" fmla="*/ 516872 w 1170255"/>
              <a:gd name="connsiteY32" fmla="*/ 120866 h 1159333"/>
              <a:gd name="connsiteX33" fmla="*/ 537311 w 1170255"/>
              <a:gd name="connsiteY33" fmla="*/ 4933 h 1159333"/>
              <a:gd name="connsiteX34" fmla="*/ 632944 w 1170255"/>
              <a:gd name="connsiteY34" fmla="*/ 4933 h 1159333"/>
              <a:gd name="connsiteX35" fmla="*/ 653383 w 1170255"/>
              <a:gd name="connsiteY35" fmla="*/ 120866 h 1159333"/>
              <a:gd name="connsiteX36" fmla="*/ 831225 w 1170255"/>
              <a:gd name="connsiteY36" fmla="*/ 184842 h 1159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170255" h="1159333">
                <a:moveTo>
                  <a:pt x="831225" y="184842"/>
                </a:moveTo>
                <a:lnTo>
                  <a:pt x="920965" y="108652"/>
                </a:lnTo>
                <a:lnTo>
                  <a:pt x="994073" y="169283"/>
                </a:lnTo>
                <a:lnTo>
                  <a:pt x="935798" y="271568"/>
                </a:lnTo>
                <a:cubicBezTo>
                  <a:pt x="978146" y="318652"/>
                  <a:pt x="1010344" y="373771"/>
                  <a:pt x="1030426" y="433561"/>
                </a:cubicBezTo>
                <a:lnTo>
                  <a:pt x="1148147" y="433321"/>
                </a:lnTo>
                <a:lnTo>
                  <a:pt x="1164672" y="525950"/>
                </a:lnTo>
                <a:lnTo>
                  <a:pt x="1054131" y="566433"/>
                </a:lnTo>
                <a:cubicBezTo>
                  <a:pt x="1055950" y="629406"/>
                  <a:pt x="1044768" y="692084"/>
                  <a:pt x="1021267" y="750644"/>
                </a:cubicBezTo>
                <a:lnTo>
                  <a:pt x="1111062" y="826769"/>
                </a:lnTo>
                <a:lnTo>
                  <a:pt x="1063426" y="908317"/>
                </a:lnTo>
                <a:lnTo>
                  <a:pt x="953011" y="867489"/>
                </a:lnTo>
                <a:cubicBezTo>
                  <a:pt x="913450" y="916884"/>
                  <a:pt x="864120" y="957795"/>
                  <a:pt x="808033" y="987724"/>
                </a:cubicBezTo>
                <a:lnTo>
                  <a:pt x="828044" y="1103733"/>
                </a:lnTo>
                <a:lnTo>
                  <a:pt x="738231" y="1136041"/>
                </a:lnTo>
                <a:lnTo>
                  <a:pt x="679755" y="1033871"/>
                </a:lnTo>
                <a:cubicBezTo>
                  <a:pt x="617325" y="1046577"/>
                  <a:pt x="552930" y="1046577"/>
                  <a:pt x="490500" y="1033871"/>
                </a:cubicBezTo>
                <a:lnTo>
                  <a:pt x="432024" y="1136041"/>
                </a:lnTo>
                <a:lnTo>
                  <a:pt x="342211" y="1103733"/>
                </a:lnTo>
                <a:lnTo>
                  <a:pt x="362222" y="987725"/>
                </a:lnTo>
                <a:cubicBezTo>
                  <a:pt x="306134" y="957796"/>
                  <a:pt x="256805" y="916885"/>
                  <a:pt x="217244" y="867490"/>
                </a:cubicBezTo>
                <a:lnTo>
                  <a:pt x="106829" y="908317"/>
                </a:lnTo>
                <a:lnTo>
                  <a:pt x="59193" y="826769"/>
                </a:lnTo>
                <a:lnTo>
                  <a:pt x="148988" y="750644"/>
                </a:lnTo>
                <a:cubicBezTo>
                  <a:pt x="125487" y="692084"/>
                  <a:pt x="114305" y="629406"/>
                  <a:pt x="116124" y="566433"/>
                </a:cubicBezTo>
                <a:lnTo>
                  <a:pt x="5583" y="525950"/>
                </a:lnTo>
                <a:lnTo>
                  <a:pt x="22108" y="433321"/>
                </a:lnTo>
                <a:lnTo>
                  <a:pt x="139829" y="433561"/>
                </a:lnTo>
                <a:cubicBezTo>
                  <a:pt x="159911" y="373771"/>
                  <a:pt x="192109" y="318653"/>
                  <a:pt x="234457" y="271568"/>
                </a:cubicBezTo>
                <a:lnTo>
                  <a:pt x="176182" y="169283"/>
                </a:lnTo>
                <a:lnTo>
                  <a:pt x="249290" y="108652"/>
                </a:lnTo>
                <a:lnTo>
                  <a:pt x="339030" y="184842"/>
                </a:lnTo>
                <a:cubicBezTo>
                  <a:pt x="393299" y="151799"/>
                  <a:pt x="453810" y="130031"/>
                  <a:pt x="516872" y="120866"/>
                </a:cubicBezTo>
                <a:lnTo>
                  <a:pt x="537311" y="4933"/>
                </a:lnTo>
                <a:lnTo>
                  <a:pt x="632944" y="4933"/>
                </a:lnTo>
                <a:lnTo>
                  <a:pt x="653383" y="120866"/>
                </a:lnTo>
                <a:cubicBezTo>
                  <a:pt x="716445" y="130031"/>
                  <a:pt x="776956" y="151799"/>
                  <a:pt x="831225" y="184842"/>
                </a:cubicBezTo>
                <a:close/>
              </a:path>
            </a:pathLst>
          </a:custGeom>
          <a:solidFill>
            <a:srgbClr val="59737D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9857" tIns="296968" rIns="259857" bIns="317244" numCol="1" spcCol="1270" anchor="ctr" anchorCtr="0">
            <a:noAutofit/>
          </a:bodyPr>
          <a:lstStyle/>
          <a:p>
            <a:pPr lvl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b="1" kern="1200" dirty="0" smtClean="0"/>
              <a:t/>
            </a:r>
            <a:br>
              <a:rPr lang="de-DE" b="1" kern="1200" dirty="0" smtClean="0"/>
            </a:br>
            <a:endParaRPr lang="de-DE" b="1" kern="1200" dirty="0"/>
          </a:p>
        </p:txBody>
      </p:sp>
      <p:sp>
        <p:nvSpPr>
          <p:cNvPr id="9" name="Gebogener Pfeil 8"/>
          <p:cNvSpPr/>
          <p:nvPr/>
        </p:nvSpPr>
        <p:spPr>
          <a:xfrm rot="303778">
            <a:off x="7218436" y="4036990"/>
            <a:ext cx="2465650" cy="2493048"/>
          </a:xfrm>
          <a:prstGeom prst="circularArrow">
            <a:avLst>
              <a:gd name="adj1" fmla="val 4687"/>
              <a:gd name="adj2" fmla="val 391081"/>
              <a:gd name="adj3" fmla="val 2467185"/>
              <a:gd name="adj4" fmla="val 15933436"/>
              <a:gd name="adj5" fmla="val 5469"/>
            </a:avLst>
          </a:prstGeom>
          <a:solidFill>
            <a:srgbClr val="59737D"/>
          </a:solidFill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" name="Textfeld 3"/>
          <p:cNvSpPr txBox="1"/>
          <p:nvPr/>
        </p:nvSpPr>
        <p:spPr>
          <a:xfrm>
            <a:off x="7698822" y="4949591"/>
            <a:ext cx="1470282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chemeClr val="bg1"/>
                </a:solidFill>
              </a:rPr>
              <a:t>Erfolgsfaktor</a:t>
            </a:r>
            <a:br>
              <a:rPr lang="de-DE" b="1" dirty="0" smtClean="0">
                <a:solidFill>
                  <a:schemeClr val="bg1"/>
                </a:solidFill>
              </a:rPr>
            </a:br>
            <a:r>
              <a:rPr lang="de-DE" b="1" dirty="0" smtClean="0">
                <a:solidFill>
                  <a:schemeClr val="bg1"/>
                </a:solidFill>
              </a:rPr>
              <a:t>Nr. 1</a:t>
            </a:r>
            <a:endParaRPr lang="de-DE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41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/>
          <p:cNvSpPr txBox="1">
            <a:spLocks noChangeArrowheads="1"/>
          </p:cNvSpPr>
          <p:nvPr/>
        </p:nvSpPr>
        <p:spPr bwMode="gray">
          <a:xfrm>
            <a:off x="632520" y="1268760"/>
            <a:ext cx="9273480" cy="645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5593" indent="-164127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331185" indent="-164127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cs typeface="+mn-cs"/>
              </a:defRPr>
            </a:lvl3pPr>
            <a:lvl4pPr marL="496778" indent="-164127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662370" indent="-164127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1084412" indent="-164127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1477">
                <a:solidFill>
                  <a:schemeClr val="tx1"/>
                </a:solidFill>
                <a:latin typeface="+mn-lt"/>
                <a:cs typeface="+mn-cs"/>
              </a:defRPr>
            </a:lvl6pPr>
            <a:lvl7pPr marL="1506453" indent="-164127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1477">
                <a:solidFill>
                  <a:schemeClr val="tx1"/>
                </a:solidFill>
                <a:latin typeface="+mn-lt"/>
                <a:cs typeface="+mn-cs"/>
              </a:defRPr>
            </a:lvl7pPr>
            <a:lvl8pPr marL="1928494" indent="-164127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1477">
                <a:solidFill>
                  <a:schemeClr val="tx1"/>
                </a:solidFill>
                <a:latin typeface="+mn-lt"/>
                <a:cs typeface="+mn-cs"/>
              </a:defRPr>
            </a:lvl8pPr>
            <a:lvl9pPr marL="2350536" indent="-164127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1477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100000"/>
              </a:lnSpc>
              <a:buSzPct val="80000"/>
            </a:pPr>
            <a:r>
              <a:rPr lang="de-DE" altLang="de-DE" b="1" kern="0" dirty="0" smtClean="0"/>
              <a:t/>
            </a:r>
            <a:br>
              <a:rPr lang="de-DE" altLang="de-DE" b="1" kern="0" dirty="0" smtClean="0"/>
            </a:br>
            <a:r>
              <a:rPr lang="de-DE" altLang="de-DE" kern="0" dirty="0" smtClean="0"/>
              <a:t>Wie hoch ist die durchschnittliche GKV Leistung für Zahnersatz bei einem </a:t>
            </a:r>
            <a:br>
              <a:rPr lang="de-DE" altLang="de-DE" kern="0" dirty="0" smtClean="0"/>
            </a:br>
            <a:r>
              <a:rPr lang="de-DE" altLang="de-DE" kern="0" dirty="0" smtClean="0"/>
              <a:t>Rechnungsbetrag von 10.000 €?</a:t>
            </a:r>
            <a:br>
              <a:rPr lang="de-DE" altLang="de-DE" kern="0" dirty="0" smtClean="0"/>
            </a:br>
            <a:r>
              <a:rPr lang="de-DE" altLang="de-DE" b="1" kern="0" dirty="0" smtClean="0"/>
              <a:t> </a:t>
            </a:r>
          </a:p>
          <a:p>
            <a:pPr>
              <a:lnSpc>
                <a:spcPct val="100000"/>
              </a:lnSpc>
              <a:buSzPct val="80000"/>
            </a:pPr>
            <a:r>
              <a:rPr lang="de-DE" altLang="de-DE" b="1" kern="0" dirty="0" smtClean="0"/>
              <a:t>         7.000 EUR</a:t>
            </a:r>
            <a:br>
              <a:rPr lang="de-DE" altLang="de-DE" b="1" kern="0" dirty="0" smtClean="0"/>
            </a:br>
            <a:endParaRPr lang="de-DE" altLang="de-DE" b="1" kern="0" dirty="0" smtClean="0"/>
          </a:p>
          <a:p>
            <a:pPr>
              <a:lnSpc>
                <a:spcPct val="100000"/>
              </a:lnSpc>
              <a:buSzPct val="80000"/>
            </a:pPr>
            <a:endParaRPr lang="de-DE" altLang="de-DE" b="1" kern="0" dirty="0" smtClean="0"/>
          </a:p>
          <a:p>
            <a:pPr>
              <a:lnSpc>
                <a:spcPct val="100000"/>
              </a:lnSpc>
              <a:buSzPct val="80000"/>
            </a:pPr>
            <a:r>
              <a:rPr lang="de-DE" altLang="de-DE" b="1" kern="0" dirty="0"/>
              <a:t> </a:t>
            </a:r>
            <a:r>
              <a:rPr lang="de-DE" altLang="de-DE" b="1" kern="0" dirty="0" smtClean="0"/>
              <a:t>        5.000 EUR                    </a:t>
            </a:r>
          </a:p>
          <a:p>
            <a:pPr>
              <a:lnSpc>
                <a:spcPct val="100000"/>
              </a:lnSpc>
              <a:buSzPct val="80000"/>
            </a:pPr>
            <a:endParaRPr lang="de-DE" altLang="de-DE" b="1" kern="0" dirty="0" smtClean="0"/>
          </a:p>
          <a:p>
            <a:pPr>
              <a:lnSpc>
                <a:spcPct val="100000"/>
              </a:lnSpc>
              <a:buSzPct val="80000"/>
            </a:pPr>
            <a:endParaRPr lang="de-DE" altLang="de-DE" b="1" kern="0" dirty="0"/>
          </a:p>
          <a:p>
            <a:pPr>
              <a:lnSpc>
                <a:spcPct val="100000"/>
              </a:lnSpc>
              <a:buSzPct val="80000"/>
            </a:pPr>
            <a:r>
              <a:rPr lang="de-DE" altLang="de-DE" b="1" kern="0" dirty="0"/>
              <a:t> </a:t>
            </a:r>
            <a:r>
              <a:rPr lang="de-DE" altLang="de-DE" b="1" kern="0" dirty="0" smtClean="0"/>
              <a:t>        3.000 EUR</a:t>
            </a:r>
            <a:endParaRPr lang="de-DE" altLang="de-DE" b="1" kern="0" dirty="0"/>
          </a:p>
        </p:txBody>
      </p:sp>
      <p:sp>
        <p:nvSpPr>
          <p:cNvPr id="7" name="Rechteck 6"/>
          <p:cNvSpPr/>
          <p:nvPr/>
        </p:nvSpPr>
        <p:spPr bwMode="auto">
          <a:xfrm>
            <a:off x="704528" y="2678052"/>
            <a:ext cx="292251" cy="21602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hteck 14"/>
          <p:cNvSpPr/>
          <p:nvPr/>
        </p:nvSpPr>
        <p:spPr bwMode="auto">
          <a:xfrm>
            <a:off x="708747" y="3696459"/>
            <a:ext cx="288032" cy="21602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hteck 23"/>
          <p:cNvSpPr/>
          <p:nvPr/>
        </p:nvSpPr>
        <p:spPr bwMode="auto">
          <a:xfrm>
            <a:off x="716074" y="4797152"/>
            <a:ext cx="288032" cy="21602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hteck 15"/>
          <p:cNvSpPr/>
          <p:nvPr/>
        </p:nvSpPr>
        <p:spPr bwMode="auto">
          <a:xfrm>
            <a:off x="708747" y="4797152"/>
            <a:ext cx="288032" cy="21602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85750" marR="0" indent="-28575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de-DE" sz="36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9" name="Titel 4"/>
          <p:cNvSpPr txBox="1">
            <a:spLocks/>
          </p:cNvSpPr>
          <p:nvPr/>
        </p:nvSpPr>
        <p:spPr bwMode="gray">
          <a:xfrm>
            <a:off x="603653" y="1088318"/>
            <a:ext cx="9072562" cy="61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585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585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585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585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5pPr>
            <a:lvl6pPr marL="422041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585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6pPr>
            <a:lvl7pPr marL="84408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585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7pPr>
            <a:lvl8pPr marL="1266124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585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8pPr>
            <a:lvl9pPr marL="1688165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585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de-DE" sz="2400" kern="0" dirty="0" smtClean="0"/>
              <a:t>Frage:</a:t>
            </a:r>
            <a:endParaRPr lang="de-DE" sz="2400" kern="0" dirty="0"/>
          </a:p>
        </p:txBody>
      </p:sp>
      <p:grpSp>
        <p:nvGrpSpPr>
          <p:cNvPr id="3" name="Gruppieren 2"/>
          <p:cNvGrpSpPr/>
          <p:nvPr/>
        </p:nvGrpSpPr>
        <p:grpSpPr>
          <a:xfrm>
            <a:off x="5817096" y="3110100"/>
            <a:ext cx="3149528" cy="1903076"/>
            <a:chOff x="5673079" y="2678052"/>
            <a:chExt cx="3149528" cy="1903076"/>
          </a:xfrm>
        </p:grpSpPr>
        <p:sp>
          <p:nvSpPr>
            <p:cNvPr id="10" name="Rectangle 6"/>
            <p:cNvSpPr txBox="1">
              <a:spLocks noChangeArrowheads="1"/>
            </p:cNvSpPr>
            <p:nvPr/>
          </p:nvSpPr>
          <p:spPr bwMode="gray">
            <a:xfrm>
              <a:off x="5673079" y="2824923"/>
              <a:ext cx="3030073" cy="1756205"/>
            </a:xfrm>
            <a:prstGeom prst="rect">
              <a:avLst/>
            </a:prstGeom>
            <a:solidFill>
              <a:srgbClr val="E2E6E8"/>
            </a:solidFill>
            <a:ln>
              <a:noFill/>
            </a:ln>
            <a:effectLst/>
            <a:ex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 algn="l" rtl="0" eaLnBrk="1" fontAlgn="base" hangingPunct="1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65593" indent="-164127" algn="l" rtl="0" eaLnBrk="1" fontAlgn="base" hangingPunct="1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331185" indent="-164127" algn="l" rtl="0" eaLnBrk="1" fontAlgn="base" hangingPunct="1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496778" indent="-164127" algn="l" rtl="0" eaLnBrk="1" fontAlgn="base" hangingPunct="1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662370" indent="-164127" algn="l" rtl="0" eaLnBrk="1" fontAlgn="base" hangingPunct="1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+mn-lt"/>
                  <a:cs typeface="+mn-cs"/>
                </a:defRPr>
              </a:lvl5pPr>
              <a:lvl6pPr marL="1084412" indent="-164127" algn="l" rtl="0" eaLnBrk="1" fontAlgn="base" hangingPunct="1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itchFamily="2" charset="2"/>
                <a:buChar char="§"/>
                <a:defRPr sz="1477">
                  <a:solidFill>
                    <a:schemeClr val="tx1"/>
                  </a:solidFill>
                  <a:latin typeface="+mn-lt"/>
                  <a:cs typeface="+mn-cs"/>
                </a:defRPr>
              </a:lvl6pPr>
              <a:lvl7pPr marL="1506453" indent="-164127" algn="l" rtl="0" eaLnBrk="1" fontAlgn="base" hangingPunct="1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itchFamily="2" charset="2"/>
                <a:buChar char="§"/>
                <a:defRPr sz="1477">
                  <a:solidFill>
                    <a:schemeClr val="tx1"/>
                  </a:solidFill>
                  <a:latin typeface="+mn-lt"/>
                  <a:cs typeface="+mn-cs"/>
                </a:defRPr>
              </a:lvl7pPr>
              <a:lvl8pPr marL="1928494" indent="-164127" algn="l" rtl="0" eaLnBrk="1" fontAlgn="base" hangingPunct="1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itchFamily="2" charset="2"/>
                <a:buChar char="§"/>
                <a:defRPr sz="1477">
                  <a:solidFill>
                    <a:schemeClr val="tx1"/>
                  </a:solidFill>
                  <a:latin typeface="+mn-lt"/>
                  <a:cs typeface="+mn-cs"/>
                </a:defRPr>
              </a:lvl8pPr>
              <a:lvl9pPr marL="2350536" indent="-164127" algn="l" rtl="0" eaLnBrk="1" fontAlgn="base" hangingPunct="1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itchFamily="2" charset="2"/>
                <a:buChar char="§"/>
                <a:defRPr sz="1477">
                  <a:solidFill>
                    <a:schemeClr val="tx1"/>
                  </a:solidFill>
                  <a:latin typeface="+mn-lt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  <a:buSzPct val="80000"/>
              </a:pPr>
              <a:endParaRPr lang="de-DE" altLang="de-DE" sz="1400" b="1" kern="0" dirty="0" smtClean="0"/>
            </a:p>
            <a:p>
              <a:pPr>
                <a:lnSpc>
                  <a:spcPct val="100000"/>
                </a:lnSpc>
                <a:buSzPct val="80000"/>
              </a:pPr>
              <a:r>
                <a:rPr lang="de-DE" altLang="de-DE" sz="1400" b="1" kern="0" dirty="0"/>
                <a:t> </a:t>
              </a:r>
              <a:r>
                <a:rPr lang="de-DE" altLang="de-DE" sz="1400" b="1" kern="0" dirty="0" smtClean="0"/>
                <a:t>    Übrigens: </a:t>
              </a:r>
              <a:r>
                <a:rPr lang="de-DE" altLang="de-DE" sz="1400" kern="0" dirty="0" smtClean="0"/>
                <a:t/>
              </a:r>
              <a:br>
                <a:rPr lang="de-DE" altLang="de-DE" sz="1400" kern="0" dirty="0" smtClean="0"/>
              </a:br>
              <a:r>
                <a:rPr lang="de-DE" altLang="de-DE" sz="1400" kern="0" dirty="0" smtClean="0"/>
                <a:t>     Die Krankenkassen dürfen für     </a:t>
              </a:r>
              <a:br>
                <a:rPr lang="de-DE" altLang="de-DE" sz="1400" kern="0" dirty="0" smtClean="0"/>
              </a:br>
              <a:r>
                <a:rPr lang="de-DE" altLang="de-DE" sz="1400" kern="0" dirty="0" smtClean="0"/>
                <a:t>     Zahnersatz im Durchschnitt nur    </a:t>
              </a:r>
              <a:br>
                <a:rPr lang="de-DE" altLang="de-DE" sz="1400" kern="0" dirty="0" smtClean="0"/>
              </a:br>
              <a:r>
                <a:rPr lang="de-DE" altLang="de-DE" sz="1400" kern="0" dirty="0" smtClean="0"/>
                <a:t>     knapp 30 % der Kosten </a:t>
              </a:r>
              <a:br>
                <a:rPr lang="de-DE" altLang="de-DE" sz="1400" kern="0" dirty="0" smtClean="0"/>
              </a:br>
              <a:r>
                <a:rPr lang="de-DE" altLang="de-DE" sz="1400" kern="0" dirty="0" smtClean="0"/>
                <a:t>     übernehmen.  </a:t>
              </a:r>
              <a:r>
                <a:rPr lang="de-DE" altLang="de-DE" sz="1200" kern="0" dirty="0" smtClean="0"/>
                <a:t/>
              </a:r>
              <a:br>
                <a:rPr lang="de-DE" altLang="de-DE" sz="1200" kern="0" dirty="0" smtClean="0"/>
              </a:br>
              <a:r>
                <a:rPr lang="de-DE" altLang="de-DE" sz="1400" kern="0" dirty="0" smtClean="0"/>
                <a:t>   </a:t>
              </a:r>
              <a:r>
                <a:rPr lang="de-DE" altLang="de-DE" sz="1400" kern="0" dirty="0"/>
                <a:t> </a:t>
              </a:r>
              <a:r>
                <a:rPr lang="de-DE" altLang="de-DE" sz="1400" kern="0" dirty="0" smtClean="0"/>
                <a:t> </a:t>
              </a:r>
              <a:r>
                <a:rPr lang="de-DE" altLang="de-DE" sz="1200" kern="0" dirty="0" smtClean="0">
                  <a:solidFill>
                    <a:schemeClr val="bg1">
                      <a:lumMod val="50000"/>
                    </a:schemeClr>
                  </a:solidFill>
                </a:rPr>
                <a:t>Quelle: § 55 SGB V</a:t>
              </a:r>
              <a:endParaRPr lang="de-DE" altLang="de-DE" sz="1200" kern="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pic>
          <p:nvPicPr>
            <p:cNvPr id="12" name="Picture 18" descr="SIGNAL_IDUNA_Icons_Info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65368" y="2678052"/>
              <a:ext cx="557239" cy="5572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20954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/>
          <p:cNvSpPr txBox="1">
            <a:spLocks noChangeArrowheads="1"/>
          </p:cNvSpPr>
          <p:nvPr/>
        </p:nvSpPr>
        <p:spPr bwMode="gray">
          <a:xfrm>
            <a:off x="632520" y="1268760"/>
            <a:ext cx="9273480" cy="645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5593" indent="-164127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331185" indent="-164127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cs typeface="+mn-cs"/>
              </a:defRPr>
            </a:lvl3pPr>
            <a:lvl4pPr marL="496778" indent="-164127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662370" indent="-164127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1084412" indent="-164127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1477">
                <a:solidFill>
                  <a:schemeClr val="tx1"/>
                </a:solidFill>
                <a:latin typeface="+mn-lt"/>
                <a:cs typeface="+mn-cs"/>
              </a:defRPr>
            </a:lvl6pPr>
            <a:lvl7pPr marL="1506453" indent="-164127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1477">
                <a:solidFill>
                  <a:schemeClr val="tx1"/>
                </a:solidFill>
                <a:latin typeface="+mn-lt"/>
                <a:cs typeface="+mn-cs"/>
              </a:defRPr>
            </a:lvl7pPr>
            <a:lvl8pPr marL="1928494" indent="-164127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1477">
                <a:solidFill>
                  <a:schemeClr val="tx1"/>
                </a:solidFill>
                <a:latin typeface="+mn-lt"/>
                <a:cs typeface="+mn-cs"/>
              </a:defRPr>
            </a:lvl8pPr>
            <a:lvl9pPr marL="2350536" indent="-164127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1477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100000"/>
              </a:lnSpc>
              <a:buSzPct val="80000"/>
            </a:pPr>
            <a:r>
              <a:rPr lang="de-DE" altLang="de-DE" b="1" kern="0" dirty="0" smtClean="0"/>
              <a:t/>
            </a:r>
            <a:br>
              <a:rPr lang="de-DE" altLang="de-DE" b="1" kern="0" dirty="0" smtClean="0"/>
            </a:br>
            <a:r>
              <a:rPr lang="de-DE" altLang="de-DE" kern="0" dirty="0" smtClean="0"/>
              <a:t>Wie hoch ist die durchschnittliche GKV Leistung für Inlays aus Gold bei </a:t>
            </a:r>
            <a:br>
              <a:rPr lang="de-DE" altLang="de-DE" kern="0" dirty="0" smtClean="0"/>
            </a:br>
            <a:r>
              <a:rPr lang="de-DE" altLang="de-DE" kern="0" dirty="0" smtClean="0"/>
              <a:t>einem Rechnungsbetrag von 500 €?</a:t>
            </a:r>
            <a:br>
              <a:rPr lang="de-DE" altLang="de-DE" kern="0" dirty="0" smtClean="0"/>
            </a:br>
            <a:r>
              <a:rPr lang="de-DE" altLang="de-DE" b="1" kern="0" dirty="0" smtClean="0"/>
              <a:t> </a:t>
            </a:r>
          </a:p>
          <a:p>
            <a:pPr>
              <a:lnSpc>
                <a:spcPct val="100000"/>
              </a:lnSpc>
              <a:buSzPct val="80000"/>
            </a:pPr>
            <a:r>
              <a:rPr lang="de-DE" altLang="de-DE" b="1" kern="0" dirty="0" smtClean="0"/>
              <a:t>         350 EUR</a:t>
            </a:r>
            <a:br>
              <a:rPr lang="de-DE" altLang="de-DE" b="1" kern="0" dirty="0" smtClean="0"/>
            </a:br>
            <a:endParaRPr lang="de-DE" altLang="de-DE" b="1" kern="0" dirty="0" smtClean="0"/>
          </a:p>
          <a:p>
            <a:pPr>
              <a:lnSpc>
                <a:spcPct val="100000"/>
              </a:lnSpc>
              <a:buSzPct val="80000"/>
            </a:pPr>
            <a:endParaRPr lang="de-DE" altLang="de-DE" b="1" kern="0" dirty="0" smtClean="0"/>
          </a:p>
          <a:p>
            <a:pPr>
              <a:lnSpc>
                <a:spcPct val="100000"/>
              </a:lnSpc>
              <a:buSzPct val="80000"/>
            </a:pPr>
            <a:r>
              <a:rPr lang="de-DE" altLang="de-DE" b="1" kern="0" dirty="0"/>
              <a:t> </a:t>
            </a:r>
            <a:r>
              <a:rPr lang="de-DE" altLang="de-DE" b="1" kern="0" dirty="0" smtClean="0"/>
              <a:t>        150 EUR                    </a:t>
            </a:r>
          </a:p>
          <a:p>
            <a:pPr>
              <a:lnSpc>
                <a:spcPct val="100000"/>
              </a:lnSpc>
              <a:buSzPct val="80000"/>
            </a:pPr>
            <a:endParaRPr lang="de-DE" altLang="de-DE" b="1" kern="0" dirty="0" smtClean="0"/>
          </a:p>
          <a:p>
            <a:pPr>
              <a:lnSpc>
                <a:spcPct val="100000"/>
              </a:lnSpc>
              <a:buSzPct val="80000"/>
            </a:pPr>
            <a:endParaRPr lang="de-DE" altLang="de-DE" b="1" kern="0" dirty="0"/>
          </a:p>
          <a:p>
            <a:pPr>
              <a:lnSpc>
                <a:spcPct val="100000"/>
              </a:lnSpc>
              <a:buSzPct val="80000"/>
            </a:pPr>
            <a:r>
              <a:rPr lang="de-DE" altLang="de-DE" b="1" kern="0" dirty="0"/>
              <a:t> </a:t>
            </a:r>
            <a:r>
              <a:rPr lang="de-DE" altLang="de-DE" b="1" kern="0" dirty="0" smtClean="0"/>
              <a:t>        50 EUR</a:t>
            </a:r>
            <a:endParaRPr lang="de-DE" altLang="de-DE" b="1" kern="0" dirty="0"/>
          </a:p>
        </p:txBody>
      </p:sp>
      <p:sp>
        <p:nvSpPr>
          <p:cNvPr id="7" name="Rechteck 6"/>
          <p:cNvSpPr/>
          <p:nvPr/>
        </p:nvSpPr>
        <p:spPr bwMode="auto">
          <a:xfrm>
            <a:off x="704528" y="2678052"/>
            <a:ext cx="292251" cy="21602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hteck 14"/>
          <p:cNvSpPr/>
          <p:nvPr/>
        </p:nvSpPr>
        <p:spPr bwMode="auto">
          <a:xfrm>
            <a:off x="708747" y="3696459"/>
            <a:ext cx="288032" cy="21602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hteck 23"/>
          <p:cNvSpPr/>
          <p:nvPr/>
        </p:nvSpPr>
        <p:spPr bwMode="auto">
          <a:xfrm>
            <a:off x="716074" y="4797152"/>
            <a:ext cx="288032" cy="21602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hteck 15"/>
          <p:cNvSpPr/>
          <p:nvPr/>
        </p:nvSpPr>
        <p:spPr bwMode="auto">
          <a:xfrm>
            <a:off x="708747" y="4797152"/>
            <a:ext cx="288032" cy="21602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85750" marR="0" indent="-28575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de-DE" sz="36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0" name="Titel 4"/>
          <p:cNvSpPr txBox="1">
            <a:spLocks/>
          </p:cNvSpPr>
          <p:nvPr/>
        </p:nvSpPr>
        <p:spPr bwMode="gray">
          <a:xfrm>
            <a:off x="603653" y="1088318"/>
            <a:ext cx="9072562" cy="61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585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585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585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585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5pPr>
            <a:lvl6pPr marL="422041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585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6pPr>
            <a:lvl7pPr marL="84408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585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7pPr>
            <a:lvl8pPr marL="1266124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585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8pPr>
            <a:lvl9pPr marL="1688165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585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de-DE" sz="2400" kern="0" dirty="0" smtClean="0"/>
              <a:t>Frage:</a:t>
            </a:r>
            <a:endParaRPr lang="de-DE" sz="2400" kern="0" dirty="0"/>
          </a:p>
        </p:txBody>
      </p:sp>
      <p:grpSp>
        <p:nvGrpSpPr>
          <p:cNvPr id="13" name="Gruppieren 12"/>
          <p:cNvGrpSpPr/>
          <p:nvPr/>
        </p:nvGrpSpPr>
        <p:grpSpPr>
          <a:xfrm>
            <a:off x="5817096" y="2708920"/>
            <a:ext cx="3149528" cy="2407132"/>
            <a:chOff x="5673079" y="2678052"/>
            <a:chExt cx="3149528" cy="1903076"/>
          </a:xfrm>
        </p:grpSpPr>
        <p:sp>
          <p:nvSpPr>
            <p:cNvPr id="14" name="Rectangle 6"/>
            <p:cNvSpPr txBox="1">
              <a:spLocks noChangeArrowheads="1"/>
            </p:cNvSpPr>
            <p:nvPr/>
          </p:nvSpPr>
          <p:spPr bwMode="gray">
            <a:xfrm>
              <a:off x="5673079" y="2824923"/>
              <a:ext cx="3030073" cy="1756205"/>
            </a:xfrm>
            <a:prstGeom prst="rect">
              <a:avLst/>
            </a:prstGeom>
            <a:solidFill>
              <a:srgbClr val="E2E6E8"/>
            </a:solidFill>
            <a:ln>
              <a:noFill/>
            </a:ln>
            <a:effectLst/>
            <a:ex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 algn="l" rtl="0" eaLnBrk="1" fontAlgn="base" hangingPunct="1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65593" indent="-164127" algn="l" rtl="0" eaLnBrk="1" fontAlgn="base" hangingPunct="1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331185" indent="-164127" algn="l" rtl="0" eaLnBrk="1" fontAlgn="base" hangingPunct="1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496778" indent="-164127" algn="l" rtl="0" eaLnBrk="1" fontAlgn="base" hangingPunct="1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662370" indent="-164127" algn="l" rtl="0" eaLnBrk="1" fontAlgn="base" hangingPunct="1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+mn-lt"/>
                  <a:cs typeface="+mn-cs"/>
                </a:defRPr>
              </a:lvl5pPr>
              <a:lvl6pPr marL="1084412" indent="-164127" algn="l" rtl="0" eaLnBrk="1" fontAlgn="base" hangingPunct="1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itchFamily="2" charset="2"/>
                <a:buChar char="§"/>
                <a:defRPr sz="1477">
                  <a:solidFill>
                    <a:schemeClr val="tx1"/>
                  </a:solidFill>
                  <a:latin typeface="+mn-lt"/>
                  <a:cs typeface="+mn-cs"/>
                </a:defRPr>
              </a:lvl6pPr>
              <a:lvl7pPr marL="1506453" indent="-164127" algn="l" rtl="0" eaLnBrk="1" fontAlgn="base" hangingPunct="1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itchFamily="2" charset="2"/>
                <a:buChar char="§"/>
                <a:defRPr sz="1477">
                  <a:solidFill>
                    <a:schemeClr val="tx1"/>
                  </a:solidFill>
                  <a:latin typeface="+mn-lt"/>
                  <a:cs typeface="+mn-cs"/>
                </a:defRPr>
              </a:lvl7pPr>
              <a:lvl8pPr marL="1928494" indent="-164127" algn="l" rtl="0" eaLnBrk="1" fontAlgn="base" hangingPunct="1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itchFamily="2" charset="2"/>
                <a:buChar char="§"/>
                <a:defRPr sz="1477">
                  <a:solidFill>
                    <a:schemeClr val="tx1"/>
                  </a:solidFill>
                  <a:latin typeface="+mn-lt"/>
                  <a:cs typeface="+mn-cs"/>
                </a:defRPr>
              </a:lvl8pPr>
              <a:lvl9pPr marL="2350536" indent="-164127" algn="l" rtl="0" eaLnBrk="1" fontAlgn="base" hangingPunct="1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itchFamily="2" charset="2"/>
                <a:buChar char="§"/>
                <a:defRPr sz="1477">
                  <a:solidFill>
                    <a:schemeClr val="tx1"/>
                  </a:solidFill>
                  <a:latin typeface="+mn-lt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  <a:buSzPct val="80000"/>
              </a:pPr>
              <a:endParaRPr lang="de-DE" altLang="de-DE" sz="1400" b="1" kern="0" dirty="0" smtClean="0"/>
            </a:p>
            <a:p>
              <a:pPr>
                <a:lnSpc>
                  <a:spcPct val="100000"/>
                </a:lnSpc>
                <a:buSzPct val="80000"/>
              </a:pPr>
              <a:r>
                <a:rPr lang="de-DE" altLang="de-DE" sz="1400" b="1" kern="0" dirty="0"/>
                <a:t> </a:t>
              </a:r>
              <a:r>
                <a:rPr lang="de-DE" altLang="de-DE" sz="1400" b="1" kern="0" dirty="0" smtClean="0"/>
                <a:t>    Übrigens: </a:t>
              </a:r>
              <a:r>
                <a:rPr lang="de-DE" altLang="de-DE" sz="1400" kern="0" dirty="0" smtClean="0"/>
                <a:t/>
              </a:r>
              <a:br>
                <a:rPr lang="de-DE" altLang="de-DE" sz="1400" kern="0" dirty="0" smtClean="0"/>
              </a:br>
              <a:r>
                <a:rPr lang="de-DE" altLang="de-DE" sz="1400" kern="0" dirty="0" smtClean="0"/>
                <a:t>     Die Krankenkassen dürfen für     </a:t>
              </a:r>
              <a:br>
                <a:rPr lang="de-DE" altLang="de-DE" sz="1400" kern="0" dirty="0" smtClean="0"/>
              </a:br>
              <a:r>
                <a:rPr lang="de-DE" altLang="de-DE" sz="1400" kern="0" dirty="0" smtClean="0"/>
                <a:t>     ein Inlay im Durchschnitt nur </a:t>
              </a:r>
              <a:br>
                <a:rPr lang="de-DE" altLang="de-DE" sz="1400" kern="0" dirty="0" smtClean="0"/>
              </a:br>
              <a:r>
                <a:rPr lang="de-DE" altLang="de-DE" sz="1400" kern="0" dirty="0" smtClean="0"/>
                <a:t>     10 % der Kosten übernehmen –</a:t>
              </a:r>
              <a:br>
                <a:rPr lang="de-DE" altLang="de-DE" sz="1400" kern="0" dirty="0" smtClean="0"/>
              </a:br>
              <a:r>
                <a:rPr lang="de-DE" altLang="de-DE" sz="1400" kern="0" dirty="0"/>
                <a:t> </a:t>
              </a:r>
              <a:r>
                <a:rPr lang="de-DE" altLang="de-DE" sz="1400" kern="0" dirty="0" smtClean="0"/>
                <a:t>    in Höhe einer vergleichbaren   </a:t>
              </a:r>
              <a:br>
                <a:rPr lang="de-DE" altLang="de-DE" sz="1400" kern="0" dirty="0" smtClean="0"/>
              </a:br>
              <a:r>
                <a:rPr lang="de-DE" altLang="de-DE" sz="1400" kern="0" dirty="0" smtClean="0"/>
                <a:t>     Amalgamfüllung.</a:t>
              </a:r>
              <a:br>
                <a:rPr lang="de-DE" altLang="de-DE" sz="1400" kern="0" dirty="0" smtClean="0"/>
              </a:br>
              <a:r>
                <a:rPr lang="de-DE" altLang="de-DE" sz="1400" kern="0" dirty="0" smtClean="0"/>
                <a:t>     </a:t>
              </a:r>
              <a:r>
                <a:rPr lang="de-DE" altLang="de-DE" sz="1200" kern="0" dirty="0" smtClean="0">
                  <a:solidFill>
                    <a:schemeClr val="bg1">
                      <a:lumMod val="50000"/>
                    </a:schemeClr>
                  </a:solidFill>
                </a:rPr>
                <a:t>Quelle: Richtlinie des Gemeinsamen</a:t>
              </a:r>
              <a:br>
                <a:rPr lang="de-DE" altLang="de-DE" sz="1200" kern="0" dirty="0" smtClean="0">
                  <a:solidFill>
                    <a:schemeClr val="bg1">
                      <a:lumMod val="50000"/>
                    </a:schemeClr>
                  </a:solidFill>
                </a:rPr>
              </a:br>
              <a:r>
                <a:rPr lang="de-DE" altLang="de-DE" sz="1200" kern="0" dirty="0" smtClean="0">
                  <a:solidFill>
                    <a:schemeClr val="bg1">
                      <a:lumMod val="50000"/>
                    </a:schemeClr>
                  </a:solidFill>
                </a:rPr>
                <a:t>      Bundesausschusses vom 04.06.2002/</a:t>
              </a:r>
              <a:br>
                <a:rPr lang="de-DE" altLang="de-DE" sz="1200" kern="0" dirty="0" smtClean="0">
                  <a:solidFill>
                    <a:schemeClr val="bg1">
                      <a:lumMod val="50000"/>
                    </a:schemeClr>
                  </a:solidFill>
                </a:rPr>
              </a:br>
              <a:r>
                <a:rPr lang="de-DE" altLang="de-DE" sz="1200" kern="0" dirty="0" smtClean="0">
                  <a:solidFill>
                    <a:schemeClr val="bg1">
                      <a:lumMod val="50000"/>
                    </a:schemeClr>
                  </a:solidFill>
                </a:rPr>
                <a:t>      24.09.2003    </a:t>
              </a:r>
              <a:endParaRPr lang="de-DE" altLang="de-DE" sz="1200" kern="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pic>
          <p:nvPicPr>
            <p:cNvPr id="17" name="Picture 18" descr="SIGNAL_IDUNA_Icons_Info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65368" y="2678052"/>
              <a:ext cx="557239" cy="5572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5572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916333" y="6013527"/>
            <a:ext cx="2858164" cy="236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923" dirty="0"/>
              <a:t>Quelle</a:t>
            </a:r>
            <a:r>
              <a:rPr lang="de-DE" sz="923" dirty="0" smtClean="0"/>
              <a:t>: Internetrecherche</a:t>
            </a:r>
            <a:endParaRPr lang="de-DE" sz="923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idx="1"/>
          </p:nvPr>
        </p:nvSpPr>
        <p:spPr>
          <a:xfrm>
            <a:off x="916333" y="1854379"/>
            <a:ext cx="8608667" cy="645942"/>
          </a:xfrm>
        </p:spPr>
        <p:txBody>
          <a:bodyPr/>
          <a:lstStyle/>
          <a:p>
            <a:pPr>
              <a:buSzPct val="80000"/>
            </a:pPr>
            <a:r>
              <a:rPr lang="de-DE" altLang="de-DE" b="1" dirty="0"/>
              <a:t>Steigerung innerhalb von 9 Jahren von 2,62 auf 3,14 Milliarden Euro – </a:t>
            </a:r>
            <a:br>
              <a:rPr lang="de-DE" altLang="de-DE" b="1" dirty="0"/>
            </a:br>
            <a:r>
              <a:rPr lang="de-DE" altLang="de-DE" b="1" dirty="0"/>
              <a:t>Lauterbach (SPD) fordert Erweiterung der Kassenleistungen  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532" y="2558076"/>
            <a:ext cx="3258280" cy="2546903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3169" y="2567698"/>
            <a:ext cx="3759786" cy="2735822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5957" y="3595291"/>
            <a:ext cx="3089710" cy="2684491"/>
          </a:xfrm>
          <a:prstGeom prst="rect">
            <a:avLst/>
          </a:prstGeom>
        </p:spPr>
      </p:pic>
      <p:grpSp>
        <p:nvGrpSpPr>
          <p:cNvPr id="5" name="Gruppieren 4"/>
          <p:cNvGrpSpPr/>
          <p:nvPr/>
        </p:nvGrpSpPr>
        <p:grpSpPr>
          <a:xfrm>
            <a:off x="7455568" y="2712393"/>
            <a:ext cx="1902434" cy="2061754"/>
            <a:chOff x="7074568" y="2712393"/>
            <a:chExt cx="1902434" cy="2061754"/>
          </a:xfrm>
        </p:grpSpPr>
        <p:pic>
          <p:nvPicPr>
            <p:cNvPr id="12" name="Picture 3" descr="SIGNAL_IDUNA_Stoerer_Kreis_4c_bordeaux Kopie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74568" y="2712393"/>
              <a:ext cx="1902434" cy="1921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 Box 4"/>
            <p:cNvSpPr txBox="1">
              <a:spLocks noChangeArrowheads="1"/>
            </p:cNvSpPr>
            <p:nvPr/>
          </p:nvSpPr>
          <p:spPr bwMode="auto">
            <a:xfrm rot="223496">
              <a:off x="7112477" y="2759813"/>
              <a:ext cx="1821999" cy="20143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de-DE" altLang="de-DE" sz="1400" dirty="0">
                <a:solidFill>
                  <a:schemeClr val="bg1"/>
                </a:solidFill>
              </a:endParaRPr>
            </a:p>
            <a:p>
              <a:pPr algn="ctr"/>
              <a:r>
                <a:rPr lang="de-DE" altLang="de-DE" sz="1400" dirty="0">
                  <a:solidFill>
                    <a:schemeClr val="bg1"/>
                  </a:solidFill>
                </a:rPr>
                <a:t>Zahnersatz: </a:t>
              </a:r>
            </a:p>
            <a:p>
              <a:pPr algn="ctr"/>
              <a:r>
                <a:rPr lang="de-DE" altLang="de-DE" sz="1400" dirty="0">
                  <a:solidFill>
                    <a:schemeClr val="bg1"/>
                  </a:solidFill>
                </a:rPr>
                <a:t>Ø Eigen-beteiligung 70 % bzw. </a:t>
              </a:r>
              <a:br>
                <a:rPr lang="de-DE" altLang="de-DE" sz="1400" dirty="0">
                  <a:solidFill>
                    <a:schemeClr val="bg1"/>
                  </a:solidFill>
                </a:rPr>
              </a:br>
              <a:r>
                <a:rPr lang="de-DE" altLang="de-DE" sz="1400" dirty="0">
                  <a:solidFill>
                    <a:schemeClr val="bg1"/>
                  </a:solidFill>
                </a:rPr>
                <a:t>Inlays 90 %</a:t>
              </a:r>
            </a:p>
            <a:p>
              <a:pPr algn="ctr"/>
              <a:r>
                <a:rPr lang="de-DE" altLang="de-DE" sz="1662" dirty="0">
                  <a:solidFill>
                    <a:schemeClr val="bg1"/>
                  </a:solidFill>
                </a:rPr>
                <a:t/>
              </a:r>
              <a:br>
                <a:rPr lang="de-DE" altLang="de-DE" sz="1662" dirty="0">
                  <a:solidFill>
                    <a:schemeClr val="bg1"/>
                  </a:solidFill>
                </a:rPr>
              </a:br>
              <a:endParaRPr lang="de-DE" altLang="de-DE" sz="1292" b="0" dirty="0">
                <a:solidFill>
                  <a:schemeClr val="bg1"/>
                </a:solidFill>
              </a:endParaRPr>
            </a:p>
          </p:txBody>
        </p:sp>
      </p:grpSp>
      <p:sp>
        <p:nvSpPr>
          <p:cNvPr id="14" name="Titel 4"/>
          <p:cNvSpPr txBox="1">
            <a:spLocks/>
          </p:cNvSpPr>
          <p:nvPr/>
        </p:nvSpPr>
        <p:spPr bwMode="gray">
          <a:xfrm>
            <a:off x="603653" y="1088318"/>
            <a:ext cx="9072562" cy="61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585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585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585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585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5pPr>
            <a:lvl6pPr marL="422041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585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6pPr>
            <a:lvl7pPr marL="84408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585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7pPr>
            <a:lvl8pPr marL="1266124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585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8pPr>
            <a:lvl9pPr marL="1688165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585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de-DE" sz="2400" kern="0" dirty="0" smtClean="0"/>
              <a:t>Zahnersatz-Zuzahlungen gehen durch die Decke</a:t>
            </a:r>
            <a:endParaRPr lang="de-DE" sz="2400" kern="0" dirty="0"/>
          </a:p>
        </p:txBody>
      </p:sp>
    </p:spTree>
    <p:extLst>
      <p:ext uri="{BB962C8B-B14F-4D97-AF65-F5344CB8AC3E}">
        <p14:creationId xmlns:p14="http://schemas.microsoft.com/office/powerpoint/2010/main" val="24097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el 1"/>
          <p:cNvSpPr>
            <a:spLocks noGrp="1"/>
          </p:cNvSpPr>
          <p:nvPr>
            <p:ph type="title"/>
          </p:nvPr>
        </p:nvSpPr>
        <p:spPr>
          <a:xfrm>
            <a:off x="560512" y="1106776"/>
            <a:ext cx="9072562" cy="612000"/>
          </a:xfrm>
        </p:spPr>
        <p:txBody>
          <a:bodyPr/>
          <a:lstStyle/>
          <a:p>
            <a:r>
              <a:rPr lang="de-DE" altLang="de-DE" dirty="0" smtClean="0"/>
              <a:t>Die „Zahnlücken“ der GKV-Versicherten</a:t>
            </a:r>
          </a:p>
        </p:txBody>
      </p:sp>
      <p:sp>
        <p:nvSpPr>
          <p:cNvPr id="3" name="Halbbogen 2"/>
          <p:cNvSpPr/>
          <p:nvPr/>
        </p:nvSpPr>
        <p:spPr>
          <a:xfrm>
            <a:off x="-5010521" y="559885"/>
            <a:ext cx="6633062" cy="6633062"/>
          </a:xfrm>
          <a:prstGeom prst="blockArc">
            <a:avLst>
              <a:gd name="adj1" fmla="val 18900000"/>
              <a:gd name="adj2" fmla="val 2700000"/>
              <a:gd name="adj3" fmla="val 326"/>
            </a:avLst>
          </a:prstGeom>
        </p:spPr>
        <p:style>
          <a:lnRef idx="2">
            <a:schemeClr val="accent2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Freihandform 3"/>
          <p:cNvSpPr/>
          <p:nvPr/>
        </p:nvSpPr>
        <p:spPr>
          <a:xfrm>
            <a:off x="1270217" y="1791585"/>
            <a:ext cx="7656141" cy="758012"/>
          </a:xfrm>
          <a:custGeom>
            <a:avLst/>
            <a:gdLst>
              <a:gd name="connsiteX0" fmla="*/ 0 w 7656141"/>
              <a:gd name="connsiteY0" fmla="*/ 0 h 758012"/>
              <a:gd name="connsiteX1" fmla="*/ 7656141 w 7656141"/>
              <a:gd name="connsiteY1" fmla="*/ 0 h 758012"/>
              <a:gd name="connsiteX2" fmla="*/ 7656141 w 7656141"/>
              <a:gd name="connsiteY2" fmla="*/ 758012 h 758012"/>
              <a:gd name="connsiteX3" fmla="*/ 0 w 7656141"/>
              <a:gd name="connsiteY3" fmla="*/ 758012 h 758012"/>
              <a:gd name="connsiteX4" fmla="*/ 0 w 7656141"/>
              <a:gd name="connsiteY4" fmla="*/ 0 h 758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56141" h="758012">
                <a:moveTo>
                  <a:pt x="0" y="0"/>
                </a:moveTo>
                <a:lnTo>
                  <a:pt x="7656141" y="0"/>
                </a:lnTo>
                <a:lnTo>
                  <a:pt x="7656141" y="758012"/>
                </a:lnTo>
                <a:lnTo>
                  <a:pt x="0" y="75801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3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01673" tIns="45720" rIns="45720" bIns="45720" numCol="1" spcCol="1270" anchor="ctr" anchorCtr="0">
            <a:noAutofit/>
          </a:bodyPr>
          <a:lstStyle/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800" b="1" kern="1200" dirty="0" smtClean="0"/>
              <a:t>Zahnersatz (Brücken, Kronen, Implantate)</a:t>
            </a:r>
            <a:r>
              <a:rPr lang="de-DE" sz="1800" kern="1200" dirty="0" smtClean="0"/>
              <a:t>: </a:t>
            </a:r>
            <a:r>
              <a:rPr lang="de-DE" sz="1400" kern="1200" dirty="0" smtClean="0"/>
              <a:t/>
            </a:r>
            <a:br>
              <a:rPr lang="de-DE" sz="1400" kern="1200" dirty="0" smtClean="0"/>
            </a:br>
            <a:r>
              <a:rPr lang="de-DE" sz="1400" kern="1200" dirty="0" smtClean="0"/>
              <a:t/>
            </a:r>
            <a:br>
              <a:rPr lang="de-DE" sz="1400" kern="1200" dirty="0" smtClean="0"/>
            </a:br>
            <a:r>
              <a:rPr lang="de-DE" sz="1200" kern="1200" dirty="0" smtClean="0"/>
              <a:t>GKV-Leistung: höherwertige Versorgung ca. 30%; einfache Versorgung maximal 65%</a:t>
            </a:r>
            <a:endParaRPr lang="de-DE" sz="1200" kern="1200" dirty="0"/>
          </a:p>
        </p:txBody>
      </p:sp>
      <p:sp>
        <p:nvSpPr>
          <p:cNvPr id="5" name="Ellipse 4"/>
          <p:cNvSpPr/>
          <p:nvPr/>
        </p:nvSpPr>
        <p:spPr>
          <a:xfrm>
            <a:off x="642711" y="1696833"/>
            <a:ext cx="947515" cy="947515"/>
          </a:xfrm>
          <a:prstGeom prst="ellipse">
            <a:avLst/>
          </a:prstGeom>
          <a:solidFill>
            <a:srgbClr val="E2E6E8"/>
          </a:solidFill>
        </p:spPr>
        <p:style>
          <a:lnRef idx="1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Freihandform 5"/>
          <p:cNvSpPr/>
          <p:nvPr/>
        </p:nvSpPr>
        <p:spPr>
          <a:xfrm>
            <a:off x="1710664" y="2928801"/>
            <a:ext cx="7221555" cy="758012"/>
          </a:xfrm>
          <a:custGeom>
            <a:avLst/>
            <a:gdLst>
              <a:gd name="connsiteX0" fmla="*/ 0 w 7221555"/>
              <a:gd name="connsiteY0" fmla="*/ 0 h 758012"/>
              <a:gd name="connsiteX1" fmla="*/ 7221555 w 7221555"/>
              <a:gd name="connsiteY1" fmla="*/ 0 h 758012"/>
              <a:gd name="connsiteX2" fmla="*/ 7221555 w 7221555"/>
              <a:gd name="connsiteY2" fmla="*/ 758012 h 758012"/>
              <a:gd name="connsiteX3" fmla="*/ 0 w 7221555"/>
              <a:gd name="connsiteY3" fmla="*/ 758012 h 758012"/>
              <a:gd name="connsiteX4" fmla="*/ 0 w 7221555"/>
              <a:gd name="connsiteY4" fmla="*/ 0 h 758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21555" h="758012">
                <a:moveTo>
                  <a:pt x="0" y="0"/>
                </a:moveTo>
                <a:lnTo>
                  <a:pt x="7221555" y="0"/>
                </a:lnTo>
                <a:lnTo>
                  <a:pt x="7221555" y="758012"/>
                </a:lnTo>
                <a:lnTo>
                  <a:pt x="0" y="75801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3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01673" tIns="45720" rIns="45720" bIns="45720" numCol="1" spcCol="1270" anchor="ctr" anchorCtr="0">
            <a:noAutofit/>
          </a:bodyPr>
          <a:lstStyle/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800" b="1" kern="1200" dirty="0" smtClean="0"/>
              <a:t>Zahnbehandlung/ Inlays</a:t>
            </a:r>
            <a:r>
              <a:rPr lang="de-DE" sz="1800" kern="1200" dirty="0" smtClean="0"/>
              <a:t>: </a:t>
            </a:r>
            <a:r>
              <a:rPr lang="de-DE" sz="1400" kern="1200" dirty="0" smtClean="0"/>
              <a:t/>
            </a:r>
            <a:br>
              <a:rPr lang="de-DE" sz="1400" kern="1200" dirty="0" smtClean="0"/>
            </a:br>
            <a:r>
              <a:rPr lang="de-DE" sz="1400" kern="1200" dirty="0" smtClean="0"/>
              <a:t/>
            </a:r>
            <a:br>
              <a:rPr lang="de-DE" sz="1400" kern="1200" dirty="0" smtClean="0"/>
            </a:br>
            <a:r>
              <a:rPr lang="de-DE" sz="1200" kern="1200" dirty="0" smtClean="0"/>
              <a:t>GKV-Leistung: keine Inlays; Wurzel- und </a:t>
            </a:r>
            <a:r>
              <a:rPr lang="de-DE" sz="1200" kern="1200" dirty="0" err="1" smtClean="0"/>
              <a:t>Parodontosebehandlungen</a:t>
            </a:r>
            <a:r>
              <a:rPr lang="de-DE" sz="1200" kern="1200" dirty="0" smtClean="0"/>
              <a:t> in besonderen Fällen</a:t>
            </a:r>
            <a:endParaRPr lang="de-DE" sz="1200" kern="1200" dirty="0"/>
          </a:p>
        </p:txBody>
      </p:sp>
      <p:sp>
        <p:nvSpPr>
          <p:cNvPr id="7" name="Ellipse 6"/>
          <p:cNvSpPr/>
          <p:nvPr/>
        </p:nvSpPr>
        <p:spPr>
          <a:xfrm>
            <a:off x="1077297" y="2834049"/>
            <a:ext cx="947515" cy="947515"/>
          </a:xfrm>
          <a:prstGeom prst="ellipse">
            <a:avLst/>
          </a:prstGeom>
          <a:solidFill>
            <a:srgbClr val="E2E6E8"/>
          </a:solidFill>
        </p:spPr>
        <p:style>
          <a:lnRef idx="1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Freihandform 7"/>
          <p:cNvSpPr/>
          <p:nvPr/>
        </p:nvSpPr>
        <p:spPr>
          <a:xfrm>
            <a:off x="1506348" y="4066017"/>
            <a:ext cx="7420010" cy="758012"/>
          </a:xfrm>
          <a:custGeom>
            <a:avLst/>
            <a:gdLst>
              <a:gd name="connsiteX0" fmla="*/ 0 w 7221555"/>
              <a:gd name="connsiteY0" fmla="*/ 0 h 758012"/>
              <a:gd name="connsiteX1" fmla="*/ 7221555 w 7221555"/>
              <a:gd name="connsiteY1" fmla="*/ 0 h 758012"/>
              <a:gd name="connsiteX2" fmla="*/ 7221555 w 7221555"/>
              <a:gd name="connsiteY2" fmla="*/ 758012 h 758012"/>
              <a:gd name="connsiteX3" fmla="*/ 0 w 7221555"/>
              <a:gd name="connsiteY3" fmla="*/ 758012 h 758012"/>
              <a:gd name="connsiteX4" fmla="*/ 0 w 7221555"/>
              <a:gd name="connsiteY4" fmla="*/ 0 h 758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21555" h="758012">
                <a:moveTo>
                  <a:pt x="0" y="0"/>
                </a:moveTo>
                <a:lnTo>
                  <a:pt x="7221555" y="0"/>
                </a:lnTo>
                <a:lnTo>
                  <a:pt x="7221555" y="758012"/>
                </a:lnTo>
                <a:lnTo>
                  <a:pt x="0" y="75801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3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01673" tIns="45720" rIns="45720" bIns="45720" numCol="1" spcCol="1270" anchor="ctr" anchorCtr="0">
            <a:noAutofit/>
          </a:bodyPr>
          <a:lstStyle/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800" b="1" dirty="0" smtClean="0"/>
              <a:t>professionelle Zahnreinigung (PZR)</a:t>
            </a:r>
            <a:r>
              <a:rPr lang="de-DE" sz="1800" kern="1200" dirty="0" smtClean="0"/>
              <a:t>: </a:t>
            </a:r>
            <a:r>
              <a:rPr lang="de-DE" sz="1400" kern="1200" dirty="0" smtClean="0"/>
              <a:t/>
            </a:r>
            <a:br>
              <a:rPr lang="de-DE" sz="1400" kern="1200" dirty="0" smtClean="0"/>
            </a:br>
            <a:r>
              <a:rPr lang="de-DE" sz="1400" kern="1200" dirty="0" smtClean="0"/>
              <a:t/>
            </a:r>
            <a:br>
              <a:rPr lang="de-DE" sz="1400" kern="1200" dirty="0" smtClean="0"/>
            </a:br>
            <a:r>
              <a:rPr lang="de-DE" sz="1200" kern="1200" dirty="0" smtClean="0"/>
              <a:t>GKV-Leistung: keine Pflichtleistung; zum Teil Bestandteil von Bonusprogramm, jederzeit widerrufbar  </a:t>
            </a:r>
            <a:endParaRPr lang="de-DE" sz="1200" kern="1200" dirty="0"/>
          </a:p>
        </p:txBody>
      </p:sp>
      <p:sp>
        <p:nvSpPr>
          <p:cNvPr id="9" name="Ellipse 8"/>
          <p:cNvSpPr/>
          <p:nvPr/>
        </p:nvSpPr>
        <p:spPr>
          <a:xfrm>
            <a:off x="1077297" y="3971265"/>
            <a:ext cx="947515" cy="947515"/>
          </a:xfrm>
          <a:prstGeom prst="ellipse">
            <a:avLst/>
          </a:prstGeom>
          <a:solidFill>
            <a:srgbClr val="E2E6E8"/>
          </a:solidFill>
        </p:spPr>
        <p:style>
          <a:lnRef idx="1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Freihandform 10"/>
          <p:cNvSpPr/>
          <p:nvPr/>
        </p:nvSpPr>
        <p:spPr>
          <a:xfrm>
            <a:off x="1268722" y="5229200"/>
            <a:ext cx="7656141" cy="758012"/>
          </a:xfrm>
          <a:custGeom>
            <a:avLst/>
            <a:gdLst>
              <a:gd name="connsiteX0" fmla="*/ 0 w 7656141"/>
              <a:gd name="connsiteY0" fmla="*/ 0 h 758012"/>
              <a:gd name="connsiteX1" fmla="*/ 7656141 w 7656141"/>
              <a:gd name="connsiteY1" fmla="*/ 0 h 758012"/>
              <a:gd name="connsiteX2" fmla="*/ 7656141 w 7656141"/>
              <a:gd name="connsiteY2" fmla="*/ 758012 h 758012"/>
              <a:gd name="connsiteX3" fmla="*/ 0 w 7656141"/>
              <a:gd name="connsiteY3" fmla="*/ 758012 h 758012"/>
              <a:gd name="connsiteX4" fmla="*/ 0 w 7656141"/>
              <a:gd name="connsiteY4" fmla="*/ 0 h 758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56141" h="758012">
                <a:moveTo>
                  <a:pt x="0" y="0"/>
                </a:moveTo>
                <a:lnTo>
                  <a:pt x="7656141" y="0"/>
                </a:lnTo>
                <a:lnTo>
                  <a:pt x="7656141" y="758012"/>
                </a:lnTo>
                <a:lnTo>
                  <a:pt x="0" y="75801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3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01673" tIns="45720" rIns="45720" bIns="45720" numCol="1" spcCol="1270" anchor="ctr" anchorCtr="0">
            <a:noAutofit/>
          </a:bodyPr>
          <a:lstStyle/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800" b="1" dirty="0" smtClean="0"/>
              <a:t>Kieferorthopädie für Kinder (</a:t>
            </a:r>
            <a:r>
              <a:rPr lang="de-DE" sz="1800" b="1" dirty="0" err="1" smtClean="0"/>
              <a:t>KfO</a:t>
            </a:r>
            <a:r>
              <a:rPr lang="de-DE" sz="1800" b="1" dirty="0" smtClean="0"/>
              <a:t>)</a:t>
            </a:r>
            <a:r>
              <a:rPr lang="de-DE" sz="1800" kern="1200" dirty="0" smtClean="0"/>
              <a:t>:</a:t>
            </a:r>
            <a:r>
              <a:rPr lang="de-DE" sz="1800" b="1" kern="1200" dirty="0" smtClean="0"/>
              <a:t> </a:t>
            </a:r>
            <a:r>
              <a:rPr lang="de-DE" sz="1400" b="1" kern="1200" dirty="0" smtClean="0"/>
              <a:t/>
            </a:r>
            <a:br>
              <a:rPr lang="de-DE" sz="1400" b="1" kern="1200" dirty="0" smtClean="0"/>
            </a:br>
            <a:r>
              <a:rPr lang="de-DE" sz="1400" b="1" kern="1200" dirty="0" smtClean="0"/>
              <a:t/>
            </a:r>
            <a:br>
              <a:rPr lang="de-DE" sz="1400" b="1" kern="1200" dirty="0" smtClean="0"/>
            </a:br>
            <a:r>
              <a:rPr lang="de-DE" sz="1200" kern="1200" dirty="0" smtClean="0"/>
              <a:t>GKV-Leistung: nicht alle KFO-Behandlungen; hohe Eigenbeteiligungen aufgrund Mehrleistungen </a:t>
            </a:r>
            <a:endParaRPr lang="de-DE" sz="1200" kern="1200" dirty="0"/>
          </a:p>
        </p:txBody>
      </p:sp>
      <p:sp>
        <p:nvSpPr>
          <p:cNvPr id="12" name="Ellipse 11"/>
          <p:cNvSpPr/>
          <p:nvPr/>
        </p:nvSpPr>
        <p:spPr>
          <a:xfrm>
            <a:off x="642711" y="5108481"/>
            <a:ext cx="947515" cy="947515"/>
          </a:xfrm>
          <a:prstGeom prst="ellipse">
            <a:avLst/>
          </a:prstGeom>
          <a:solidFill>
            <a:srgbClr val="E2E6E8"/>
          </a:solidFill>
        </p:spPr>
        <p:style>
          <a:lnRef idx="1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3" name="Grafik 22"/>
          <p:cNvPicPr>
            <a:picLocks noChangeAspect="1"/>
          </p:cNvPicPr>
          <p:nvPr/>
        </p:nvPicPr>
        <p:blipFill rotWithShape="1">
          <a:blip r:embed="rId2"/>
          <a:srcRect l="8509"/>
          <a:stretch/>
        </p:blipFill>
        <p:spPr>
          <a:xfrm>
            <a:off x="730166" y="2003321"/>
            <a:ext cx="774241" cy="362678"/>
          </a:xfrm>
          <a:prstGeom prst="rect">
            <a:avLst/>
          </a:prstGeom>
        </p:spPr>
      </p:pic>
      <p:pic>
        <p:nvPicPr>
          <p:cNvPr id="27" name="Grafik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0028" y="3093579"/>
            <a:ext cx="818016" cy="433068"/>
          </a:xfrm>
          <a:prstGeom prst="rect">
            <a:avLst/>
          </a:prstGeom>
        </p:spPr>
      </p:pic>
      <p:sp>
        <p:nvSpPr>
          <p:cNvPr id="25" name="Ellipse 24"/>
          <p:cNvSpPr/>
          <p:nvPr/>
        </p:nvSpPr>
        <p:spPr bwMode="auto">
          <a:xfrm>
            <a:off x="1572299" y="3344024"/>
            <a:ext cx="84976" cy="84976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8" name="Grafik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304" y="5421215"/>
            <a:ext cx="825607" cy="322045"/>
          </a:xfrm>
          <a:prstGeom prst="rect">
            <a:avLst/>
          </a:prstGeom>
        </p:spPr>
      </p:pic>
      <p:grpSp>
        <p:nvGrpSpPr>
          <p:cNvPr id="31" name="Gruppieren 30"/>
          <p:cNvGrpSpPr/>
          <p:nvPr/>
        </p:nvGrpSpPr>
        <p:grpSpPr>
          <a:xfrm>
            <a:off x="1156829" y="4265088"/>
            <a:ext cx="804413" cy="359869"/>
            <a:chOff x="1301269" y="4580902"/>
            <a:chExt cx="1434154" cy="641595"/>
          </a:xfrm>
        </p:grpSpPr>
        <p:pic>
          <p:nvPicPr>
            <p:cNvPr id="22" name="Grafik 2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01269" y="4580902"/>
              <a:ext cx="1434154" cy="641595"/>
            </a:xfrm>
            <a:prstGeom prst="rect">
              <a:avLst/>
            </a:prstGeom>
          </p:spPr>
        </p:pic>
        <p:sp>
          <p:nvSpPr>
            <p:cNvPr id="30" name="Stern mit 5 Zacken 29"/>
            <p:cNvSpPr/>
            <p:nvPr/>
          </p:nvSpPr>
          <p:spPr bwMode="auto">
            <a:xfrm>
              <a:off x="2478690" y="4869160"/>
              <a:ext cx="112441" cy="140551"/>
            </a:xfrm>
            <a:prstGeom prst="star5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Stern mit 5 Zacken 32"/>
            <p:cNvSpPr/>
            <p:nvPr/>
          </p:nvSpPr>
          <p:spPr bwMode="auto">
            <a:xfrm>
              <a:off x="1376101" y="4633153"/>
              <a:ext cx="112441" cy="140551"/>
            </a:xfrm>
            <a:prstGeom prst="star5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Stern mit 5 Zacken 33"/>
            <p:cNvSpPr/>
            <p:nvPr/>
          </p:nvSpPr>
          <p:spPr bwMode="auto">
            <a:xfrm>
              <a:off x="2015962" y="4633153"/>
              <a:ext cx="112441" cy="140551"/>
            </a:xfrm>
            <a:prstGeom prst="star5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034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 smtClean="0"/>
              <a:t>Zahngesundheit kann teuer werden – einige Beispiele hierzu:</a:t>
            </a:r>
            <a:endParaRPr lang="de-DE" sz="2400" dirty="0"/>
          </a:p>
        </p:txBody>
      </p:sp>
      <p:sp>
        <p:nvSpPr>
          <p:cNvPr id="3" name="Rechteck 2"/>
          <p:cNvSpPr/>
          <p:nvPr/>
        </p:nvSpPr>
        <p:spPr bwMode="auto">
          <a:xfrm>
            <a:off x="1856656" y="1404000"/>
            <a:ext cx="1584176" cy="87287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/>
          <a:srcRect l="8563" t="23705" r="3251" b="32649"/>
          <a:stretch/>
        </p:blipFill>
        <p:spPr>
          <a:xfrm>
            <a:off x="2613198" y="2817824"/>
            <a:ext cx="4067994" cy="2542497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2"/>
          <a:srcRect l="3045" t="80252" r="62964" b="4520"/>
          <a:stretch/>
        </p:blipFill>
        <p:spPr>
          <a:xfrm>
            <a:off x="204639" y="4941168"/>
            <a:ext cx="2300089" cy="1301225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2"/>
          <a:srcRect l="48975" t="79721" r="3251" b="4509"/>
          <a:stretch/>
        </p:blipFill>
        <p:spPr>
          <a:xfrm>
            <a:off x="6674669" y="4941168"/>
            <a:ext cx="2958282" cy="1214531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2"/>
          <a:srcRect l="62261" t="3142" r="3250" b="82656"/>
          <a:stretch/>
        </p:blipFill>
        <p:spPr>
          <a:xfrm>
            <a:off x="5745088" y="1484784"/>
            <a:ext cx="2547593" cy="132476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2"/>
          <a:srcRect l="28765" t="3142" r="37952" b="82806"/>
          <a:stretch/>
        </p:blipFill>
        <p:spPr>
          <a:xfrm>
            <a:off x="1376634" y="1490000"/>
            <a:ext cx="2465546" cy="1314535"/>
          </a:xfrm>
          <a:prstGeom prst="rect">
            <a:avLst/>
          </a:prstGeom>
        </p:spPr>
      </p:pic>
      <p:cxnSp>
        <p:nvCxnSpPr>
          <p:cNvPr id="11" name="Gerader Verbinder 10"/>
          <p:cNvCxnSpPr/>
          <p:nvPr/>
        </p:nvCxnSpPr>
        <p:spPr bwMode="auto">
          <a:xfrm flipH="1">
            <a:off x="2424482" y="5360321"/>
            <a:ext cx="1318724" cy="0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Gerader Verbinder 13"/>
          <p:cNvCxnSpPr/>
          <p:nvPr/>
        </p:nvCxnSpPr>
        <p:spPr bwMode="auto">
          <a:xfrm flipH="1">
            <a:off x="5880866" y="5360321"/>
            <a:ext cx="864096" cy="0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80785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2" name="Rectangle 6"/>
          <p:cNvSpPr>
            <a:spLocks noGrp="1" noChangeArrowheads="1"/>
          </p:cNvSpPr>
          <p:nvPr>
            <p:ph idx="1"/>
          </p:nvPr>
        </p:nvSpPr>
        <p:spPr>
          <a:xfrm>
            <a:off x="517294" y="2132856"/>
            <a:ext cx="5299802" cy="2016224"/>
          </a:xfrm>
        </p:spPr>
        <p:txBody>
          <a:bodyPr/>
          <a:lstStyle/>
          <a:p>
            <a:pPr marL="422041" indent="-422041">
              <a:buSzPct val="80000"/>
              <a:buFont typeface="Wingdings" panose="05000000000000000000" pitchFamily="2" charset="2"/>
              <a:buChar char="§"/>
            </a:pPr>
            <a:r>
              <a:rPr lang="de-DE" altLang="de-DE" dirty="0" smtClean="0"/>
              <a:t>Verdoppelung von Verträgen</a:t>
            </a:r>
            <a:br>
              <a:rPr lang="de-DE" altLang="de-DE" dirty="0" smtClean="0"/>
            </a:br>
            <a:r>
              <a:rPr lang="de-DE" altLang="de-DE" dirty="0" smtClean="0"/>
              <a:t>in 10 Jahren</a:t>
            </a:r>
            <a:endParaRPr lang="de-DE" altLang="de-DE" dirty="0"/>
          </a:p>
          <a:p>
            <a:pPr marL="422041" indent="-422041">
              <a:buSzPct val="80000"/>
              <a:buFont typeface="Wingdings" panose="05000000000000000000" pitchFamily="2" charset="2"/>
              <a:buChar char="§"/>
            </a:pPr>
            <a:endParaRPr lang="de-DE" altLang="de-DE" dirty="0" smtClean="0"/>
          </a:p>
          <a:p>
            <a:pPr marL="422041" indent="-422041">
              <a:buSzPct val="80000"/>
              <a:buFont typeface="Wingdings" panose="05000000000000000000" pitchFamily="2" charset="2"/>
              <a:buChar char="§"/>
            </a:pPr>
            <a:r>
              <a:rPr lang="de-DE" altLang="de-DE" dirty="0" smtClean="0"/>
              <a:t>Grund: </a:t>
            </a:r>
            <a:br>
              <a:rPr lang="de-DE" altLang="de-DE" dirty="0" smtClean="0"/>
            </a:br>
            <a:r>
              <a:rPr lang="de-DE" altLang="de-DE" dirty="0" smtClean="0"/>
              <a:t>Starker </a:t>
            </a:r>
            <a:r>
              <a:rPr lang="de-DE" altLang="de-DE" dirty="0"/>
              <a:t>Anstieg </a:t>
            </a:r>
            <a:r>
              <a:rPr lang="de-DE" altLang="de-DE" dirty="0" smtClean="0"/>
              <a:t>an Zuzahlungen</a:t>
            </a:r>
            <a:endParaRPr lang="de-DE" altLang="de-DE" dirty="0"/>
          </a:p>
          <a:p>
            <a:pPr marL="422041" indent="-422041">
              <a:buSzPct val="80000"/>
              <a:buFont typeface="Wingdings" panose="05000000000000000000" pitchFamily="2" charset="2"/>
              <a:buChar char="§"/>
            </a:pPr>
            <a:endParaRPr lang="de-DE" altLang="de-DE" b="1" dirty="0" smtClean="0"/>
          </a:p>
          <a:p>
            <a:pPr marL="422041" indent="-422041">
              <a:buSzPct val="80000"/>
              <a:buFont typeface="Wingdings" panose="05000000000000000000" pitchFamily="2" charset="2"/>
              <a:buChar char="§"/>
            </a:pPr>
            <a:r>
              <a:rPr lang="de-DE" altLang="de-DE" b="1" dirty="0" smtClean="0"/>
              <a:t>Nach wie vor: </a:t>
            </a:r>
            <a:br>
              <a:rPr lang="de-DE" altLang="de-DE" b="1" dirty="0" smtClean="0"/>
            </a:br>
            <a:r>
              <a:rPr lang="de-DE" altLang="de-DE" b="1" dirty="0" smtClean="0"/>
              <a:t>Riesiges Potential!</a:t>
            </a:r>
          </a:p>
          <a:p>
            <a:pPr marL="422041" indent="-422041">
              <a:buSzPct val="80000"/>
              <a:buFont typeface="Wingdings" panose="05000000000000000000" pitchFamily="2" charset="2"/>
              <a:buChar char="§"/>
            </a:pPr>
            <a:endParaRPr lang="de-DE" altLang="de-DE" b="1" dirty="0"/>
          </a:p>
          <a:p>
            <a:pPr marL="422041" indent="-422041">
              <a:buSzPct val="80000"/>
              <a:buFont typeface="Wingdings" panose="05000000000000000000" pitchFamily="2" charset="2"/>
              <a:buChar char="§"/>
            </a:pPr>
            <a:r>
              <a:rPr lang="de-DE" altLang="de-DE" b="1" dirty="0" smtClean="0"/>
              <a:t>Zum Vergleich </a:t>
            </a:r>
            <a:br>
              <a:rPr lang="de-DE" altLang="de-DE" b="1" dirty="0" smtClean="0"/>
            </a:br>
            <a:r>
              <a:rPr lang="de-DE" altLang="de-DE" b="1" dirty="0" smtClean="0"/>
              <a:t>Bevölkerung: Rund 80 </a:t>
            </a:r>
            <a:r>
              <a:rPr lang="de-DE" altLang="de-DE" b="1" dirty="0" err="1" smtClean="0"/>
              <a:t>Mio</a:t>
            </a:r>
            <a:endParaRPr lang="de-DE" alt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0381" y="1916832"/>
            <a:ext cx="4032448" cy="3655607"/>
          </a:xfrm>
          <a:prstGeom prst="rect">
            <a:avLst/>
          </a:prstGeom>
          <a:effectLst/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603653" y="1088318"/>
            <a:ext cx="9072562" cy="612000"/>
          </a:xfrm>
        </p:spPr>
        <p:txBody>
          <a:bodyPr/>
          <a:lstStyle/>
          <a:p>
            <a:r>
              <a:rPr lang="de-DE" sz="2400" dirty="0" smtClean="0"/>
              <a:t>Nachfrage nach Zahn-Zusatzversicherungen steigt 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343613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gnal Iduna">
  <a:themeElements>
    <a:clrScheme name="Signal Iduna">
      <a:dk1>
        <a:srgbClr val="000000"/>
      </a:dk1>
      <a:lt1>
        <a:srgbClr val="FFFFFF"/>
      </a:lt1>
      <a:dk2>
        <a:srgbClr val="8C2350"/>
      </a:dk2>
      <a:lt2>
        <a:srgbClr val="E5E5E5"/>
      </a:lt2>
      <a:accent1>
        <a:srgbClr val="003399"/>
      </a:accent1>
      <a:accent2>
        <a:srgbClr val="3C5A66"/>
      </a:accent2>
      <a:accent3>
        <a:srgbClr val="59737D"/>
      </a:accent3>
      <a:accent4>
        <a:srgbClr val="768B94"/>
      </a:accent4>
      <a:accent5>
        <a:srgbClr val="B40000"/>
      </a:accent5>
      <a:accent6>
        <a:srgbClr val="D26400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1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1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808080"/>
        </a:dk2>
        <a:lt2>
          <a:srgbClr val="E5E5E5"/>
        </a:lt2>
        <a:accent1>
          <a:srgbClr val="053391"/>
        </a:accent1>
        <a:accent2>
          <a:srgbClr val="3C5A66"/>
        </a:accent2>
        <a:accent3>
          <a:srgbClr val="FFFFFF"/>
        </a:accent3>
        <a:accent4>
          <a:srgbClr val="000000"/>
        </a:accent4>
        <a:accent5>
          <a:srgbClr val="AAADC7"/>
        </a:accent5>
        <a:accent6>
          <a:srgbClr val="35515C"/>
        </a:accent6>
        <a:hlink>
          <a:srgbClr val="59737D"/>
        </a:hlink>
        <a:folHlink>
          <a:srgbClr val="768B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akv.potx" id="{D70AEAE4-BCC4-49C0-A170-6C0096F1EFC3}" vid="{8DA092E9-587A-41C8-BB76-5FBE87A6DE0E}"/>
    </a:ext>
  </a:extLst>
</a:theme>
</file>

<file path=ppt/theme/theme2.xml><?xml version="1.0" encoding="utf-8"?>
<a:theme xmlns:a="http://schemas.openxmlformats.org/drawingml/2006/main" name="Larissa">
  <a:themeElements>
    <a:clrScheme name="SIG 2015-03-01">
      <a:dk1>
        <a:srgbClr val="000000"/>
      </a:dk1>
      <a:lt1>
        <a:srgbClr val="FFFFFF"/>
      </a:lt1>
      <a:dk2>
        <a:srgbClr val="808080"/>
      </a:dk2>
      <a:lt2>
        <a:srgbClr val="E5E5E5"/>
      </a:lt2>
      <a:accent1>
        <a:srgbClr val="003399"/>
      </a:accent1>
      <a:accent2>
        <a:srgbClr val="3C5A66"/>
      </a:accent2>
      <a:accent3>
        <a:srgbClr val="59737D"/>
      </a:accent3>
      <a:accent4>
        <a:srgbClr val="768B94"/>
      </a:accent4>
      <a:accent5>
        <a:srgbClr val="9DACB2"/>
      </a:accent5>
      <a:accent6>
        <a:srgbClr val="C4CDD1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SIG 2015-03-01">
      <a:dk1>
        <a:srgbClr val="000000"/>
      </a:dk1>
      <a:lt1>
        <a:srgbClr val="FFFFFF"/>
      </a:lt1>
      <a:dk2>
        <a:srgbClr val="808080"/>
      </a:dk2>
      <a:lt2>
        <a:srgbClr val="E5E5E5"/>
      </a:lt2>
      <a:accent1>
        <a:srgbClr val="003399"/>
      </a:accent1>
      <a:accent2>
        <a:srgbClr val="3C5A66"/>
      </a:accent2>
      <a:accent3>
        <a:srgbClr val="59737D"/>
      </a:accent3>
      <a:accent4>
        <a:srgbClr val="768B94"/>
      </a:accent4>
      <a:accent5>
        <a:srgbClr val="9DACB2"/>
      </a:accent5>
      <a:accent6>
        <a:srgbClr val="C4CDD1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Folienmaster makp DinA4 quer</Template>
  <TotalTime>0</TotalTime>
  <Words>441</Words>
  <Application>Microsoft Office PowerPoint</Application>
  <PresentationFormat>A4-Papier (210x297 mm)</PresentationFormat>
  <Paragraphs>164</Paragraphs>
  <Slides>26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26</vt:i4>
      </vt:variant>
    </vt:vector>
  </HeadingPairs>
  <TitlesOfParts>
    <vt:vector size="30" baseType="lpstr">
      <vt:lpstr>Arial</vt:lpstr>
      <vt:lpstr>Rage Italic</vt:lpstr>
      <vt:lpstr>Wingdings</vt:lpstr>
      <vt:lpstr>Signal Iduna</vt:lpstr>
      <vt:lpstr>PowerPoint-Präsentation</vt:lpstr>
      <vt:lpstr>Die Agenda für Ihren Erfolg! </vt:lpstr>
      <vt:lpstr>Bedarf an Zahnschutz</vt:lpstr>
      <vt:lpstr>PowerPoint-Präsentation</vt:lpstr>
      <vt:lpstr>PowerPoint-Präsentation</vt:lpstr>
      <vt:lpstr>PowerPoint-Präsentation</vt:lpstr>
      <vt:lpstr>Die „Zahnlücken“ der GKV-Versicherten</vt:lpstr>
      <vt:lpstr>Zahngesundheit kann teuer werden – einige Beispiele hierzu:</vt:lpstr>
      <vt:lpstr>Nachfrage nach Zahn-Zusatzversicherungen steigt </vt:lpstr>
      <vt:lpstr>Steigende Nachfrage trifft auf …</vt:lpstr>
      <vt:lpstr>… hohe Abschlussbereitschaft</vt:lpstr>
      <vt:lpstr>Die Lösung für GKV-Versicherte</vt:lpstr>
      <vt:lpstr>PowerPoint-Präsentation</vt:lpstr>
      <vt:lpstr>Das innovative ZahnSchutz-Programm </vt:lpstr>
      <vt:lpstr>Die Vorteile von ZahnTOP(pur) auf einen Blick</vt:lpstr>
      <vt:lpstr>Die Vorteile von ZahnTOP(pur) auf einen Blick</vt:lpstr>
      <vt:lpstr>So beitragsstabil ist die Zahn-Serie (Unisex)</vt:lpstr>
      <vt:lpstr>TOP Verkaufsstory</vt:lpstr>
      <vt:lpstr>So einfach können Sie ZahnTOPpur verkaufen</vt:lpstr>
      <vt:lpstr>So einfach können Sie ZahnTOP verkaufen</vt:lpstr>
      <vt:lpstr>TOP Vertriebsunterstützung</vt:lpstr>
      <vt:lpstr>PowerPoint-Präsentation</vt:lpstr>
      <vt:lpstr>TOP Prozesse auch digital</vt:lpstr>
      <vt:lpstr>Kundenabschluss in nur 3 Schritten</vt:lpstr>
      <vt:lpstr>Highlights</vt:lpstr>
      <vt:lpstr>Fazit </vt:lpstr>
    </vt:vector>
  </TitlesOfParts>
  <Company>SIGNAL IDUNA Gruppe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Ich bin eine Titelüberschrift in 28 pt Arial Fett mit einem Zeilenabstand von 1,1.</dc:title>
  <dc:subject>Untertitel der Präsentation</dc:subject>
  <dc:creator>Niklas Maximilian Goeke</dc:creator>
  <cp:lastModifiedBy>Tino Scheunpflug</cp:lastModifiedBy>
  <cp:revision>148</cp:revision>
  <cp:lastPrinted>2017-09-13T09:49:47Z</cp:lastPrinted>
  <dcterms:created xsi:type="dcterms:W3CDTF">2017-02-20T06:53:44Z</dcterms:created>
  <dcterms:modified xsi:type="dcterms:W3CDTF">2018-08-20T13:28:01Z</dcterms:modified>
</cp:coreProperties>
</file>